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0" r:id="rId7"/>
    <p:sldId id="268" r:id="rId8"/>
    <p:sldId id="269" r:id="rId9"/>
    <p:sldId id="270" r:id="rId10"/>
    <p:sldId id="271" r:id="rId11"/>
    <p:sldId id="272" r:id="rId12"/>
    <p:sldId id="261" r:id="rId13"/>
    <p:sldId id="262" r:id="rId14"/>
    <p:sldId id="263" r:id="rId15"/>
    <p:sldId id="265" r:id="rId16"/>
  </p:sldIdLst>
  <p:sldSz cx="18288000" cy="10287000"/>
  <p:notesSz cx="6858000" cy="9144000"/>
  <p:embeddedFontLst>
    <p:embeddedFont>
      <p:font typeface="Alegreya Sans SC Black" panose="020B0604020202020204" charset="0"/>
      <p:regular r:id="rId17"/>
    </p:embeddedFont>
    <p:embeddedFont>
      <p:font typeface="Alegreya Sans SC Bold" panose="020B0604020202020204" charset="0"/>
      <p:regular r:id="rId18"/>
    </p:embeddedFont>
    <p:embeddedFont>
      <p:font typeface="Alegreya Sans SC Bold Bold" panose="020B0604020202020204" charset="0"/>
      <p:regular r:id="rId19"/>
    </p:embeddedFont>
    <p:embeddedFont>
      <p:font typeface="Arimo" panose="020B0604020202020204" charset="0"/>
      <p:regular r:id="rId20"/>
    </p:embeddedFont>
    <p:embeddedFont>
      <p:font typeface="Arimo Bold" panose="020B0604020202020204" charset="0"/>
      <p:regular r:id="rId21"/>
    </p:embeddedFont>
    <p:embeddedFont>
      <p:font typeface="Trocchi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6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4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3814" y="1593814"/>
            <a:ext cx="16694186" cy="8693186"/>
            <a:chOff x="0" y="0"/>
            <a:chExt cx="22258914" cy="1159091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 cstate="print">
              <a:alphaModFix amt="42000"/>
            </a:blip>
            <a:srcRect t="10920" b="10920"/>
            <a:stretch>
              <a:fillRect/>
            </a:stretch>
          </p:blipFill>
          <p:spPr>
            <a:xfrm>
              <a:off x="0" y="0"/>
              <a:ext cx="22258914" cy="11590914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 rot="-5400000">
            <a:off x="13431844" y="5421270"/>
            <a:ext cx="8693186" cy="1038274"/>
          </a:xfrm>
          <a:prstGeom prst="rect">
            <a:avLst/>
          </a:prstGeom>
          <a:solidFill>
            <a:srgbClr val="45AD7E"/>
          </a:solidFill>
        </p:spPr>
      </p:sp>
      <p:sp>
        <p:nvSpPr>
          <p:cNvPr id="5" name="TextBox 5"/>
          <p:cNvSpPr txBox="1"/>
          <p:nvPr/>
        </p:nvSpPr>
        <p:spPr>
          <a:xfrm>
            <a:off x="1814834" y="284142"/>
            <a:ext cx="13767989" cy="85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47"/>
              </a:lnSpc>
            </a:pPr>
            <a:r>
              <a:rPr lang="en-US" sz="2533" spc="50" dirty="0">
                <a:solidFill>
                  <a:srgbClr val="F0F0EE">
                    <a:alpha val="66667"/>
                  </a:srgbClr>
                </a:solidFill>
                <a:latin typeface="Alegreya Sans SC Black"/>
              </a:rPr>
              <a:t>МИНИСТЕРСТВО ОБРАЗОВАНИЯ </a:t>
            </a:r>
            <a:r>
              <a:rPr lang="ru-RU" sz="2533" spc="50" dirty="0">
                <a:solidFill>
                  <a:srgbClr val="F0F0EE">
                    <a:alpha val="66667"/>
                  </a:srgbClr>
                </a:solidFill>
                <a:latin typeface="Alegreya Sans SC Black"/>
              </a:rPr>
              <a:t>И МОЛОДЕЖНОЙ ПОЛИТИКИ</a:t>
            </a:r>
            <a:r>
              <a:rPr lang="en-US" sz="2533" spc="50" dirty="0">
                <a:solidFill>
                  <a:srgbClr val="F0F0EE">
                    <a:alpha val="66667"/>
                  </a:srgbClr>
                </a:solidFill>
                <a:latin typeface="Alegreya Sans SC Black"/>
              </a:rPr>
              <a:t> СВЕРДЛОВСКОЙ ОБЛАСТИ</a:t>
            </a:r>
          </a:p>
          <a:p>
            <a:pPr>
              <a:lnSpc>
                <a:spcPts val="3547"/>
              </a:lnSpc>
            </a:pPr>
            <a:r>
              <a:rPr lang="en-US" sz="2533" spc="50" dirty="0">
                <a:solidFill>
                  <a:srgbClr val="F0F0EE">
                    <a:alpha val="66667"/>
                  </a:srgbClr>
                </a:solidFill>
                <a:latin typeface="Alegreya Sans SC Black"/>
              </a:rPr>
              <a:t> ГАПОУ СО «ЕКАТЕРИНБУРГСКИЙ КОЛЛЕДЖ ТРАНСПОРТНОГО СТРОИТЕЛЬСТВА»</a:t>
            </a:r>
          </a:p>
        </p:txBody>
      </p:sp>
      <p:sp>
        <p:nvSpPr>
          <p:cNvPr id="6" name="AutoShape 6"/>
          <p:cNvSpPr/>
          <p:nvPr/>
        </p:nvSpPr>
        <p:spPr>
          <a:xfrm>
            <a:off x="0" y="0"/>
            <a:ext cx="1593814" cy="159381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7" name="TextBox 7"/>
          <p:cNvSpPr txBox="1"/>
          <p:nvPr/>
        </p:nvSpPr>
        <p:spPr>
          <a:xfrm>
            <a:off x="1814834" y="2651126"/>
            <a:ext cx="15056727" cy="3885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23"/>
              </a:lnSpc>
            </a:pPr>
            <a:r>
              <a:rPr lang="en-US" sz="11503" spc="-414" dirty="0" err="1">
                <a:solidFill>
                  <a:srgbClr val="F0F0EE"/>
                </a:solidFill>
                <a:latin typeface="Alegreya Sans SC Bold"/>
              </a:rPr>
              <a:t>Разработка</a:t>
            </a:r>
            <a:r>
              <a:rPr lang="en-US" sz="11503" spc="-414" dirty="0">
                <a:solidFill>
                  <a:srgbClr val="F0F0EE"/>
                </a:solidFill>
                <a:latin typeface="Alegreya Sans SC Bold"/>
              </a:rPr>
              <a:t> и </a:t>
            </a:r>
            <a:r>
              <a:rPr lang="en-US" sz="11503" spc="-414" dirty="0" err="1">
                <a:solidFill>
                  <a:srgbClr val="F0F0EE"/>
                </a:solidFill>
                <a:latin typeface="Alegreya Sans SC Bold"/>
              </a:rPr>
              <a:t>создание</a:t>
            </a:r>
            <a:r>
              <a:rPr lang="en-US" sz="11503" spc="-414" dirty="0">
                <a:solidFill>
                  <a:srgbClr val="F0F0EE"/>
                </a:solidFill>
                <a:latin typeface="Alegreya Sans SC Bold"/>
              </a:rPr>
              <a:t> </a:t>
            </a:r>
            <a:r>
              <a:rPr lang="en-US" sz="11503" spc="-414" dirty="0" err="1">
                <a:solidFill>
                  <a:srgbClr val="F0F0EE"/>
                </a:solidFill>
                <a:latin typeface="Alegreya Sans SC Bold"/>
              </a:rPr>
              <a:t>программы</a:t>
            </a:r>
            <a:r>
              <a:rPr lang="en-US" sz="11503" spc="-414" dirty="0">
                <a:solidFill>
                  <a:srgbClr val="F0F0EE"/>
                </a:solidFill>
                <a:latin typeface="Alegreya Sans SC Bold"/>
              </a:rPr>
              <a:t>  </a:t>
            </a:r>
            <a:r>
              <a:rPr lang="en-US" sz="11503" spc="-414" dirty="0" err="1">
                <a:solidFill>
                  <a:srgbClr val="F0F0EE"/>
                </a:solidFill>
                <a:latin typeface="Alegreya Sans SC Bold"/>
              </a:rPr>
              <a:t>для</a:t>
            </a:r>
            <a:endParaRPr lang="ru-RU" sz="11503" spc="-414" dirty="0">
              <a:solidFill>
                <a:srgbClr val="F0F0EE"/>
              </a:solidFill>
              <a:latin typeface="Alegreya Sans SC Bold"/>
            </a:endParaRPr>
          </a:p>
          <a:p>
            <a:pPr>
              <a:lnSpc>
                <a:spcPts val="10123"/>
              </a:lnSpc>
            </a:pPr>
            <a:r>
              <a:rPr lang="ru-RU" sz="11503" spc="-414" dirty="0">
                <a:solidFill>
                  <a:srgbClr val="F0F0EE"/>
                </a:solidFill>
                <a:latin typeface="Alegreya Sans SC Bold"/>
              </a:rPr>
              <a:t>Автопарка</a:t>
            </a:r>
            <a:endParaRPr lang="en-US" sz="11503" spc="-414" dirty="0">
              <a:solidFill>
                <a:srgbClr val="F0F0EE"/>
              </a:solidFill>
              <a:latin typeface="Alegreya Sans SC Bold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285874" y="152169"/>
            <a:ext cx="1022067" cy="1289476"/>
            <a:chOff x="0" y="0"/>
            <a:chExt cx="1362756" cy="1719301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/>
            <a:srcRect t="10179" b="10179"/>
            <a:stretch>
              <a:fillRect/>
            </a:stretch>
          </p:blipFill>
          <p:spPr>
            <a:xfrm>
              <a:off x="0" y="0"/>
              <a:ext cx="1362756" cy="1719301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1814834" y="8088094"/>
            <a:ext cx="9831178" cy="1845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  <a:spcBef>
                <a:spcPct val="0"/>
              </a:spcBef>
            </a:pPr>
            <a:r>
              <a:rPr lang="en-US" sz="2671" dirty="0" err="1">
                <a:solidFill>
                  <a:srgbClr val="FFFFFF"/>
                </a:solidFill>
                <a:latin typeface="Trocchi"/>
              </a:rPr>
              <a:t>Работу</a:t>
            </a:r>
            <a:r>
              <a:rPr lang="en-US" sz="2671" dirty="0">
                <a:solidFill>
                  <a:srgbClr val="FFFFFF"/>
                </a:solidFill>
                <a:latin typeface="Trocchi"/>
              </a:rPr>
              <a:t> </a:t>
            </a:r>
            <a:r>
              <a:rPr lang="en-US" sz="2671" dirty="0" err="1">
                <a:solidFill>
                  <a:srgbClr val="FFFFFF"/>
                </a:solidFill>
                <a:latin typeface="Trocchi"/>
              </a:rPr>
              <a:t>выполнил</a:t>
            </a:r>
            <a:r>
              <a:rPr lang="ru-RU" sz="2671" dirty="0">
                <a:solidFill>
                  <a:srgbClr val="FFFFFF"/>
                </a:solidFill>
                <a:latin typeface="Trocchi"/>
              </a:rPr>
              <a:t>: Демин К.Е.</a:t>
            </a:r>
            <a:endParaRPr lang="en-US" sz="2671" dirty="0">
              <a:solidFill>
                <a:srgbClr val="FFFFFF"/>
              </a:solidFill>
              <a:latin typeface="Trocchi"/>
            </a:endParaRPr>
          </a:p>
          <a:p>
            <a:pPr>
              <a:lnSpc>
                <a:spcPts val="3739"/>
              </a:lnSpc>
              <a:spcBef>
                <a:spcPct val="0"/>
              </a:spcBef>
            </a:pPr>
            <a:r>
              <a:rPr lang="en-US" sz="2671" dirty="0" err="1">
                <a:solidFill>
                  <a:srgbClr val="FFFFFF"/>
                </a:solidFill>
                <a:latin typeface="Trocchi"/>
              </a:rPr>
              <a:t>Руководитель</a:t>
            </a:r>
            <a:r>
              <a:rPr lang="en-US" sz="2671" dirty="0">
                <a:solidFill>
                  <a:srgbClr val="FFFFFF"/>
                </a:solidFill>
                <a:latin typeface="Trocchi"/>
              </a:rPr>
              <a:t>: </a:t>
            </a:r>
            <a:r>
              <a:rPr lang="ru-RU" sz="2671" dirty="0">
                <a:solidFill>
                  <a:srgbClr val="FFFFFF"/>
                </a:solidFill>
                <a:latin typeface="Trocchi"/>
              </a:rPr>
              <a:t>Мирошниченко Г.В.</a:t>
            </a:r>
            <a:endParaRPr lang="en-US" sz="2671" dirty="0">
              <a:solidFill>
                <a:srgbClr val="FFFFFF"/>
              </a:solidFill>
              <a:latin typeface="Trocchi"/>
            </a:endParaRPr>
          </a:p>
          <a:p>
            <a:pPr>
              <a:lnSpc>
                <a:spcPts val="3739"/>
              </a:lnSpc>
              <a:spcBef>
                <a:spcPct val="0"/>
              </a:spcBef>
            </a:pPr>
            <a:r>
              <a:rPr lang="en-US" sz="2671" dirty="0" err="1">
                <a:solidFill>
                  <a:srgbClr val="FFFFFF"/>
                </a:solidFill>
                <a:latin typeface="Trocchi"/>
              </a:rPr>
              <a:t>Группа</a:t>
            </a:r>
            <a:r>
              <a:rPr lang="en-US" sz="2671" dirty="0">
                <a:solidFill>
                  <a:srgbClr val="FFFFFF"/>
                </a:solidFill>
                <a:latin typeface="Trocchi"/>
              </a:rPr>
              <a:t>: Пр-31</a:t>
            </a:r>
          </a:p>
          <a:p>
            <a:pPr>
              <a:lnSpc>
                <a:spcPts val="3739"/>
              </a:lnSpc>
              <a:spcBef>
                <a:spcPct val="0"/>
              </a:spcBef>
            </a:pPr>
            <a:endParaRPr dirty="0"/>
          </a:p>
        </p:txBody>
      </p:sp>
      <p:grpSp>
        <p:nvGrpSpPr>
          <p:cNvPr id="11" name="Group 11"/>
          <p:cNvGrpSpPr/>
          <p:nvPr/>
        </p:nvGrpSpPr>
        <p:grpSpPr>
          <a:xfrm>
            <a:off x="0" y="7522183"/>
            <a:ext cx="7541480" cy="448676"/>
            <a:chOff x="0" y="0"/>
            <a:chExt cx="9605948" cy="571500"/>
          </a:xfrm>
        </p:grpSpPr>
        <p:sp>
          <p:nvSpPr>
            <p:cNvPr id="12" name="Freeform 12"/>
            <p:cNvSpPr/>
            <p:nvPr/>
          </p:nvSpPr>
          <p:spPr>
            <a:xfrm>
              <a:off x="0" y="255270"/>
              <a:ext cx="9605948" cy="69850"/>
            </a:xfrm>
            <a:custGeom>
              <a:avLst/>
              <a:gdLst/>
              <a:ahLst/>
              <a:cxnLst/>
              <a:rect l="l" t="t" r="r" b="b"/>
              <a:pathLst>
                <a:path w="9605948" h="69850">
                  <a:moveTo>
                    <a:pt x="931511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605948" y="69850"/>
                  </a:lnTo>
                  <a:lnTo>
                    <a:pt x="9605948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5169456" y="7522183"/>
            <a:ext cx="7541480" cy="448676"/>
            <a:chOff x="0" y="0"/>
            <a:chExt cx="9605948" cy="571500"/>
          </a:xfrm>
        </p:grpSpPr>
        <p:sp>
          <p:nvSpPr>
            <p:cNvPr id="14" name="Freeform 14"/>
            <p:cNvSpPr/>
            <p:nvPr/>
          </p:nvSpPr>
          <p:spPr>
            <a:xfrm>
              <a:off x="0" y="255270"/>
              <a:ext cx="9605948" cy="69850"/>
            </a:xfrm>
            <a:custGeom>
              <a:avLst/>
              <a:gdLst/>
              <a:ahLst/>
              <a:cxnLst/>
              <a:rect l="l" t="t" r="r" b="b"/>
              <a:pathLst>
                <a:path w="9605948" h="69850">
                  <a:moveTo>
                    <a:pt x="931511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605948" y="69850"/>
                  </a:lnTo>
                  <a:lnTo>
                    <a:pt x="9605948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13D3B-A924-23E0-BB48-E6AFC77EB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ED22322D-B367-8004-E6F7-0449268E35E5}"/>
              </a:ext>
            </a:extLst>
          </p:cNvPr>
          <p:cNvSpPr/>
          <p:nvPr/>
        </p:nvSpPr>
        <p:spPr>
          <a:xfrm>
            <a:off x="1028700" y="8056909"/>
            <a:ext cx="17259300" cy="2230091"/>
          </a:xfrm>
          <a:prstGeom prst="rect">
            <a:avLst/>
          </a:prstGeom>
          <a:solidFill>
            <a:srgbClr val="45AD7E"/>
          </a:solidFill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A83F99CD-90F3-1E54-513A-27BEEBB4C1B8}"/>
              </a:ext>
            </a:extLst>
          </p:cNvPr>
          <p:cNvSpPr txBox="1"/>
          <p:nvPr/>
        </p:nvSpPr>
        <p:spPr>
          <a:xfrm>
            <a:off x="661357" y="1197863"/>
            <a:ext cx="14058070" cy="1779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ru-RU" sz="8800" spc="-175" dirty="0">
                <a:solidFill>
                  <a:srgbClr val="1D7151"/>
                </a:solidFill>
                <a:latin typeface="HK Grotesk Bold"/>
              </a:rPr>
              <a:t>Просмотр</a:t>
            </a:r>
          </a:p>
          <a:p>
            <a:pPr>
              <a:lnSpc>
                <a:spcPts val="6600"/>
              </a:lnSpc>
            </a:pPr>
            <a:r>
              <a:rPr lang="ru-RU" sz="8800" spc="-175" dirty="0">
                <a:solidFill>
                  <a:srgbClr val="1D7151"/>
                </a:solidFill>
                <a:latin typeface="HK Grotesk Bold"/>
              </a:rPr>
              <a:t>Маршрутов</a:t>
            </a:r>
            <a:endParaRPr lang="en-US" sz="8800" spc="-175" dirty="0">
              <a:solidFill>
                <a:srgbClr val="1D7151"/>
              </a:solidFill>
              <a:latin typeface="HK Grotesk Bold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05D5522-D0CD-7987-CC05-5234323B7850}"/>
              </a:ext>
            </a:extLst>
          </p:cNvPr>
          <p:cNvGrpSpPr/>
          <p:nvPr/>
        </p:nvGrpSpPr>
        <p:grpSpPr>
          <a:xfrm>
            <a:off x="267803" y="8388964"/>
            <a:ext cx="1221581" cy="1221581"/>
            <a:chOff x="0" y="0"/>
            <a:chExt cx="1628775" cy="1628775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D5AD8DD1-718F-0FAB-9D2D-D8D95D91C2C8}"/>
                </a:ext>
              </a:extLst>
            </p:cNvPr>
            <p:cNvSpPr/>
            <p:nvPr/>
          </p:nvSpPr>
          <p:spPr>
            <a:xfrm>
              <a:off x="0" y="0"/>
              <a:ext cx="1628775" cy="1628775"/>
            </a:xfrm>
            <a:prstGeom prst="rect">
              <a:avLst/>
            </a:prstGeom>
            <a:solidFill>
              <a:srgbClr val="17242D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34799EC8-BA82-30AF-6FFC-70C2CF573639}"/>
                </a:ext>
              </a:extLst>
            </p:cNvPr>
            <p:cNvSpPr txBox="1"/>
            <p:nvPr/>
          </p:nvSpPr>
          <p:spPr>
            <a:xfrm>
              <a:off x="259216" y="398383"/>
              <a:ext cx="1110343" cy="9177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50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50263C50-439F-71DB-7E37-FE32545E0047}"/>
              </a:ext>
            </a:extLst>
          </p:cNvPr>
          <p:cNvSpPr txBox="1"/>
          <p:nvPr/>
        </p:nvSpPr>
        <p:spPr>
          <a:xfrm>
            <a:off x="1661785" y="8457472"/>
            <a:ext cx="10372552" cy="1563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5"/>
              </a:lnSpc>
            </a:pPr>
            <a:r>
              <a:rPr lang="en-US" sz="3181">
                <a:solidFill>
                  <a:srgbClr val="17242D"/>
                </a:solidFill>
                <a:latin typeface="HK Grotesk Light Bold"/>
              </a:rPr>
              <a:t>Простота интерфейса способствует </a:t>
            </a:r>
          </a:p>
          <a:p>
            <a:pPr>
              <a:lnSpc>
                <a:spcPts val="4135"/>
              </a:lnSpc>
            </a:pPr>
            <a:r>
              <a:rPr lang="en-US" sz="3181">
                <a:solidFill>
                  <a:srgbClr val="17242D"/>
                </a:solidFill>
                <a:latin typeface="HK Grotesk Light Bold"/>
              </a:rPr>
              <a:t>взаимодействию пользователя с информацией</a:t>
            </a:r>
          </a:p>
          <a:p>
            <a:pPr>
              <a:lnSpc>
                <a:spcPts val="4135"/>
              </a:lnSpc>
            </a:pPr>
            <a:endParaRPr/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F76942B5-A9A8-159E-E8D3-B7BD98EBCA11}"/>
              </a:ext>
            </a:extLst>
          </p:cNvPr>
          <p:cNvGrpSpPr/>
          <p:nvPr/>
        </p:nvGrpSpPr>
        <p:grpSpPr>
          <a:xfrm rot="-5400000">
            <a:off x="-1215158" y="1835972"/>
            <a:ext cx="3016856" cy="435217"/>
            <a:chOff x="0" y="0"/>
            <a:chExt cx="3961550" cy="571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0CFED4FD-9321-7CBF-63C9-3EFB3E2679E0}"/>
                </a:ext>
              </a:extLst>
            </p:cNvPr>
            <p:cNvSpPr/>
            <p:nvPr/>
          </p:nvSpPr>
          <p:spPr>
            <a:xfrm>
              <a:off x="0" y="255270"/>
              <a:ext cx="3961550" cy="69850"/>
            </a:xfrm>
            <a:custGeom>
              <a:avLst/>
              <a:gdLst/>
              <a:ahLst/>
              <a:cxnLst/>
              <a:rect l="l" t="t" r="r" b="b"/>
              <a:pathLst>
                <a:path w="3961550" h="69850">
                  <a:moveTo>
                    <a:pt x="36707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961550" y="69850"/>
                  </a:lnTo>
                  <a:lnTo>
                    <a:pt x="3961550" y="0"/>
                  </a:lnTo>
                  <a:close/>
                </a:path>
              </a:pathLst>
            </a:custGeom>
            <a:solidFill>
              <a:srgbClr val="393839"/>
            </a:solidFill>
          </p:spPr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4995C3FE-A4CB-E17D-95E7-1CA55E7EE93B}"/>
              </a:ext>
            </a:extLst>
          </p:cNvPr>
          <p:cNvGrpSpPr/>
          <p:nvPr/>
        </p:nvGrpSpPr>
        <p:grpSpPr>
          <a:xfrm>
            <a:off x="293270" y="327544"/>
            <a:ext cx="2430370" cy="386455"/>
            <a:chOff x="0" y="0"/>
            <a:chExt cx="3594100" cy="5715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9D05242A-38BE-5979-BA14-AE62845F76BD}"/>
                </a:ext>
              </a:extLst>
            </p:cNvPr>
            <p:cNvSpPr/>
            <p:nvPr/>
          </p:nvSpPr>
          <p:spPr>
            <a:xfrm>
              <a:off x="0" y="255270"/>
              <a:ext cx="3594100" cy="69850"/>
            </a:xfrm>
            <a:custGeom>
              <a:avLst/>
              <a:gdLst/>
              <a:ahLst/>
              <a:cxnLst/>
              <a:rect l="l" t="t" r="r" b="b"/>
              <a:pathLst>
                <a:path w="3594100" h="69850">
                  <a:moveTo>
                    <a:pt x="33032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594100" y="69850"/>
                  </a:lnTo>
                  <a:lnTo>
                    <a:pt x="3594100" y="0"/>
                  </a:lnTo>
                  <a:close/>
                </a:path>
              </a:pathLst>
            </a:custGeom>
            <a:solidFill>
              <a:srgbClr val="393839"/>
            </a:solidFill>
          </p:spPr>
        </p:sp>
      </p:grpSp>
      <p:pic>
        <p:nvPicPr>
          <p:cNvPr id="15" name="Picture 15">
            <a:extLst>
              <a:ext uri="{FF2B5EF4-FFF2-40B4-BE49-F238E27FC236}">
                <a16:creationId xmlns:a16="http://schemas.microsoft.com/office/drawing/2014/main" id="{08904176-701F-282C-EA06-A3C1950606B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353687" y="8567603"/>
            <a:ext cx="1049813" cy="864304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CA64171F-0148-3112-2F1B-74B6621ED504}"/>
              </a:ext>
            </a:extLst>
          </p:cNvPr>
          <p:cNvSpPr txBox="1"/>
          <p:nvPr/>
        </p:nvSpPr>
        <p:spPr>
          <a:xfrm>
            <a:off x="661357" y="2962847"/>
            <a:ext cx="7363108" cy="599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18"/>
              </a:lnSpc>
            </a:pPr>
            <a:r>
              <a:rPr lang="en-US" sz="3706" spc="1260" dirty="0" err="1">
                <a:solidFill>
                  <a:srgbClr val="17242D"/>
                </a:solidFill>
                <a:latin typeface="HK Grotesk Light Bold"/>
              </a:rPr>
              <a:t>включает</a:t>
            </a:r>
            <a:r>
              <a:rPr lang="en-US" sz="3706" spc="1260" dirty="0">
                <a:solidFill>
                  <a:srgbClr val="17242D"/>
                </a:solidFill>
                <a:latin typeface="HK Grotesk Light Bold"/>
              </a:rPr>
              <a:t> в </a:t>
            </a:r>
            <a:r>
              <a:rPr lang="en-US" sz="3706" spc="1260" dirty="0" err="1">
                <a:solidFill>
                  <a:srgbClr val="17242D"/>
                </a:solidFill>
                <a:latin typeface="HK Grotesk Light Bold"/>
              </a:rPr>
              <a:t>себя</a:t>
            </a:r>
            <a:r>
              <a:rPr lang="en-US" sz="3706" spc="1260" dirty="0">
                <a:solidFill>
                  <a:srgbClr val="17242D"/>
                </a:solidFill>
                <a:latin typeface="HK Grotesk Light Bold"/>
              </a:rPr>
              <a:t>: 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7DB5C101-C6EA-7498-BF10-B1B4F98F2B0C}"/>
              </a:ext>
            </a:extLst>
          </p:cNvPr>
          <p:cNvSpPr txBox="1"/>
          <p:nvPr/>
        </p:nvSpPr>
        <p:spPr>
          <a:xfrm>
            <a:off x="661356" y="3695700"/>
            <a:ext cx="7034843" cy="549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ru-RU" sz="3446" dirty="0">
                <a:solidFill>
                  <a:srgbClr val="17242D"/>
                </a:solidFill>
                <a:latin typeface="HK Grotesk Light"/>
              </a:rPr>
              <a:t>Меню с информацией про маршруты</a:t>
            </a:r>
            <a:endParaRPr lang="en-US" sz="3446" dirty="0">
              <a:solidFill>
                <a:srgbClr val="17242D"/>
              </a:solidFill>
              <a:latin typeface="HK Grotesk Light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E8C4DFA-EA89-2FB0-5EE5-10440E355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0" y="500161"/>
            <a:ext cx="3409950" cy="709612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6139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51451-60AE-C19C-993E-9445013EC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9130615-D200-B89A-BCA9-3C1D1E493F8A}"/>
              </a:ext>
            </a:extLst>
          </p:cNvPr>
          <p:cNvSpPr/>
          <p:nvPr/>
        </p:nvSpPr>
        <p:spPr>
          <a:xfrm>
            <a:off x="1028700" y="8056909"/>
            <a:ext cx="17259300" cy="2230091"/>
          </a:xfrm>
          <a:prstGeom prst="rect">
            <a:avLst/>
          </a:prstGeom>
          <a:solidFill>
            <a:srgbClr val="45AD7E"/>
          </a:solidFill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4A7ACA0-D1D2-C5D4-86A6-2CC2D5E65D72}"/>
              </a:ext>
            </a:extLst>
          </p:cNvPr>
          <p:cNvSpPr txBox="1"/>
          <p:nvPr/>
        </p:nvSpPr>
        <p:spPr>
          <a:xfrm>
            <a:off x="661357" y="1197863"/>
            <a:ext cx="14058070" cy="1779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ru-RU" sz="8800" spc="-175" dirty="0">
                <a:solidFill>
                  <a:srgbClr val="1D7151"/>
                </a:solidFill>
                <a:latin typeface="HK Grotesk Bold"/>
              </a:rPr>
              <a:t>Добавление</a:t>
            </a:r>
            <a:br>
              <a:rPr lang="ru-RU" sz="8800" spc="-175" dirty="0">
                <a:solidFill>
                  <a:srgbClr val="1D7151"/>
                </a:solidFill>
                <a:latin typeface="HK Grotesk Bold"/>
              </a:rPr>
            </a:br>
            <a:r>
              <a:rPr lang="ru-RU" sz="8800" spc="-175" dirty="0" err="1">
                <a:solidFill>
                  <a:srgbClr val="1D7151"/>
                </a:solidFill>
                <a:latin typeface="HK Grotesk Bold"/>
              </a:rPr>
              <a:t>элментов</a:t>
            </a:r>
            <a:endParaRPr lang="ru-RU" sz="8800" spc="-175" dirty="0">
              <a:solidFill>
                <a:srgbClr val="1D7151"/>
              </a:solidFill>
              <a:latin typeface="HK Grotesk Bold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91DB2C7-21F9-1926-4662-70F870D4F16D}"/>
              </a:ext>
            </a:extLst>
          </p:cNvPr>
          <p:cNvGrpSpPr/>
          <p:nvPr/>
        </p:nvGrpSpPr>
        <p:grpSpPr>
          <a:xfrm>
            <a:off x="267803" y="8388964"/>
            <a:ext cx="1221581" cy="1221581"/>
            <a:chOff x="0" y="0"/>
            <a:chExt cx="1628775" cy="1628775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40BDAECD-E19B-1213-E405-4837E1A179B0}"/>
                </a:ext>
              </a:extLst>
            </p:cNvPr>
            <p:cNvSpPr/>
            <p:nvPr/>
          </p:nvSpPr>
          <p:spPr>
            <a:xfrm>
              <a:off x="0" y="0"/>
              <a:ext cx="1628775" cy="1628775"/>
            </a:xfrm>
            <a:prstGeom prst="rect">
              <a:avLst/>
            </a:prstGeom>
            <a:solidFill>
              <a:srgbClr val="17242D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9CABCCC3-E345-DA51-FA8E-5808C231F888}"/>
                </a:ext>
              </a:extLst>
            </p:cNvPr>
            <p:cNvSpPr txBox="1"/>
            <p:nvPr/>
          </p:nvSpPr>
          <p:spPr>
            <a:xfrm>
              <a:off x="259216" y="398383"/>
              <a:ext cx="1110343" cy="9177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50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A8DDA46A-02F2-603F-4B6F-1C262141DE2E}"/>
              </a:ext>
            </a:extLst>
          </p:cNvPr>
          <p:cNvSpPr txBox="1"/>
          <p:nvPr/>
        </p:nvSpPr>
        <p:spPr>
          <a:xfrm>
            <a:off x="1661785" y="8457472"/>
            <a:ext cx="10372552" cy="1563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5"/>
              </a:lnSpc>
            </a:pPr>
            <a:r>
              <a:rPr lang="en-US" sz="3181">
                <a:solidFill>
                  <a:srgbClr val="17242D"/>
                </a:solidFill>
                <a:latin typeface="HK Grotesk Light Bold"/>
              </a:rPr>
              <a:t>Простота интерфейса способствует </a:t>
            </a:r>
          </a:p>
          <a:p>
            <a:pPr>
              <a:lnSpc>
                <a:spcPts val="4135"/>
              </a:lnSpc>
            </a:pPr>
            <a:r>
              <a:rPr lang="en-US" sz="3181">
                <a:solidFill>
                  <a:srgbClr val="17242D"/>
                </a:solidFill>
                <a:latin typeface="HK Grotesk Light Bold"/>
              </a:rPr>
              <a:t>взаимодействию пользователя с информацией</a:t>
            </a:r>
          </a:p>
          <a:p>
            <a:pPr>
              <a:lnSpc>
                <a:spcPts val="4135"/>
              </a:lnSpc>
            </a:pPr>
            <a:endParaRPr/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EC30D937-A41B-00FF-824A-BC2415861DD7}"/>
              </a:ext>
            </a:extLst>
          </p:cNvPr>
          <p:cNvGrpSpPr/>
          <p:nvPr/>
        </p:nvGrpSpPr>
        <p:grpSpPr>
          <a:xfrm rot="-5400000">
            <a:off x="-1215158" y="1835972"/>
            <a:ext cx="3016856" cy="435217"/>
            <a:chOff x="0" y="0"/>
            <a:chExt cx="3961550" cy="571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C4D1589-89BC-FD52-983C-E95EBD75E53A}"/>
                </a:ext>
              </a:extLst>
            </p:cNvPr>
            <p:cNvSpPr/>
            <p:nvPr/>
          </p:nvSpPr>
          <p:spPr>
            <a:xfrm>
              <a:off x="0" y="255270"/>
              <a:ext cx="3961550" cy="69850"/>
            </a:xfrm>
            <a:custGeom>
              <a:avLst/>
              <a:gdLst/>
              <a:ahLst/>
              <a:cxnLst/>
              <a:rect l="l" t="t" r="r" b="b"/>
              <a:pathLst>
                <a:path w="3961550" h="69850">
                  <a:moveTo>
                    <a:pt x="36707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961550" y="69850"/>
                  </a:lnTo>
                  <a:lnTo>
                    <a:pt x="3961550" y="0"/>
                  </a:lnTo>
                  <a:close/>
                </a:path>
              </a:pathLst>
            </a:custGeom>
            <a:solidFill>
              <a:srgbClr val="393839"/>
            </a:solidFill>
          </p:spPr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FD913D20-6E1A-3003-0D27-61A3B0CEA2EA}"/>
              </a:ext>
            </a:extLst>
          </p:cNvPr>
          <p:cNvGrpSpPr/>
          <p:nvPr/>
        </p:nvGrpSpPr>
        <p:grpSpPr>
          <a:xfrm>
            <a:off x="293270" y="327544"/>
            <a:ext cx="2430370" cy="386455"/>
            <a:chOff x="0" y="0"/>
            <a:chExt cx="3594100" cy="5715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6C78798D-98A8-0213-DB41-34A2770FD3BF}"/>
                </a:ext>
              </a:extLst>
            </p:cNvPr>
            <p:cNvSpPr/>
            <p:nvPr/>
          </p:nvSpPr>
          <p:spPr>
            <a:xfrm>
              <a:off x="0" y="255270"/>
              <a:ext cx="3594100" cy="69850"/>
            </a:xfrm>
            <a:custGeom>
              <a:avLst/>
              <a:gdLst/>
              <a:ahLst/>
              <a:cxnLst/>
              <a:rect l="l" t="t" r="r" b="b"/>
              <a:pathLst>
                <a:path w="3594100" h="69850">
                  <a:moveTo>
                    <a:pt x="33032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594100" y="69850"/>
                  </a:lnTo>
                  <a:lnTo>
                    <a:pt x="3594100" y="0"/>
                  </a:lnTo>
                  <a:close/>
                </a:path>
              </a:pathLst>
            </a:custGeom>
            <a:solidFill>
              <a:srgbClr val="393839"/>
            </a:solidFill>
          </p:spPr>
        </p:sp>
      </p:grpSp>
      <p:pic>
        <p:nvPicPr>
          <p:cNvPr id="15" name="Picture 15">
            <a:extLst>
              <a:ext uri="{FF2B5EF4-FFF2-40B4-BE49-F238E27FC236}">
                <a16:creationId xmlns:a16="http://schemas.microsoft.com/office/drawing/2014/main" id="{6D09E132-4C53-F2C6-85B4-C31EACBE2C1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353687" y="8567603"/>
            <a:ext cx="1049813" cy="864304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C15D7193-EF4E-1257-5551-D6A3CA2ABA68}"/>
              </a:ext>
            </a:extLst>
          </p:cNvPr>
          <p:cNvSpPr txBox="1"/>
          <p:nvPr/>
        </p:nvSpPr>
        <p:spPr>
          <a:xfrm>
            <a:off x="661357" y="2962847"/>
            <a:ext cx="7363108" cy="599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18"/>
              </a:lnSpc>
            </a:pPr>
            <a:r>
              <a:rPr lang="en-US" sz="3706" spc="1260" dirty="0" err="1">
                <a:solidFill>
                  <a:srgbClr val="17242D"/>
                </a:solidFill>
                <a:latin typeface="HK Grotesk Light Bold"/>
              </a:rPr>
              <a:t>включает</a:t>
            </a:r>
            <a:r>
              <a:rPr lang="en-US" sz="3706" spc="1260" dirty="0">
                <a:solidFill>
                  <a:srgbClr val="17242D"/>
                </a:solidFill>
                <a:latin typeface="HK Grotesk Light Bold"/>
              </a:rPr>
              <a:t> в </a:t>
            </a:r>
            <a:r>
              <a:rPr lang="en-US" sz="3706" spc="1260" dirty="0" err="1">
                <a:solidFill>
                  <a:srgbClr val="17242D"/>
                </a:solidFill>
                <a:latin typeface="HK Grotesk Light Bold"/>
              </a:rPr>
              <a:t>себя</a:t>
            </a:r>
            <a:r>
              <a:rPr lang="en-US" sz="3706" spc="1260" dirty="0">
                <a:solidFill>
                  <a:srgbClr val="17242D"/>
                </a:solidFill>
                <a:latin typeface="HK Grotesk Light Bold"/>
              </a:rPr>
              <a:t>: 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6FFCD77A-BD69-66EF-56E9-865BC83E9C18}"/>
              </a:ext>
            </a:extLst>
          </p:cNvPr>
          <p:cNvSpPr txBox="1"/>
          <p:nvPr/>
        </p:nvSpPr>
        <p:spPr>
          <a:xfrm>
            <a:off x="661357" y="3695700"/>
            <a:ext cx="6425244" cy="1126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ru-RU" sz="3446" dirty="0">
                <a:solidFill>
                  <a:srgbClr val="17242D"/>
                </a:solidFill>
                <a:latin typeface="HK Grotesk Light"/>
              </a:rPr>
              <a:t>Возможность добавлять удалять изменять элементы таблиц</a:t>
            </a:r>
            <a:endParaRPr lang="en-US" sz="3446" dirty="0">
              <a:solidFill>
                <a:srgbClr val="17242D"/>
              </a:solidFill>
              <a:latin typeface="HK Grotesk Light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9961D5E-BB86-1743-DF9B-8E78D3BDB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141" y="179504"/>
            <a:ext cx="3400425" cy="75819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D89E849-BB7D-A9F9-AE4A-28F28EDEA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9105" y="8056909"/>
            <a:ext cx="3200400" cy="219075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F93A0F5-8EA3-D654-3FCE-7E7F67E21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1508" y="284279"/>
            <a:ext cx="3390900" cy="747712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9E18C78-17CA-8C5C-24A8-C64764F9F5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16718" y="274753"/>
            <a:ext cx="3305175" cy="749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906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056909"/>
            <a:ext cx="17259300" cy="2230091"/>
          </a:xfrm>
          <a:prstGeom prst="rect">
            <a:avLst/>
          </a:prstGeom>
          <a:solidFill>
            <a:srgbClr val="45AD7E"/>
          </a:solidFill>
        </p:spPr>
      </p:sp>
      <p:sp>
        <p:nvSpPr>
          <p:cNvPr id="3" name="TextBox 3"/>
          <p:cNvSpPr txBox="1"/>
          <p:nvPr/>
        </p:nvSpPr>
        <p:spPr>
          <a:xfrm>
            <a:off x="661357" y="1213628"/>
            <a:ext cx="16402186" cy="2108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10267" spc="-205" dirty="0" err="1">
                <a:solidFill>
                  <a:srgbClr val="1D7151"/>
                </a:solidFill>
                <a:latin typeface="HK Grotesk Bold"/>
              </a:rPr>
              <a:t>Форма</a:t>
            </a:r>
            <a:r>
              <a:rPr lang="en-US" sz="10267" spc="-205" dirty="0">
                <a:solidFill>
                  <a:srgbClr val="1D7151"/>
                </a:solidFill>
                <a:latin typeface="HK Grotesk Bold"/>
              </a:rPr>
              <a:t> </a:t>
            </a:r>
          </a:p>
          <a:p>
            <a:pPr>
              <a:lnSpc>
                <a:spcPts val="7700"/>
              </a:lnSpc>
            </a:pPr>
            <a:r>
              <a:rPr lang="ru-RU" sz="10267" spc="-205" dirty="0">
                <a:solidFill>
                  <a:srgbClr val="1D7151"/>
                </a:solidFill>
                <a:latin typeface="HK Grotesk Bold"/>
              </a:rPr>
              <a:t>автобуса</a:t>
            </a:r>
            <a:endParaRPr lang="en-US" sz="10267" spc="-205" dirty="0">
              <a:solidFill>
                <a:srgbClr val="1D7151"/>
              </a:solidFill>
              <a:latin typeface="HK Grotesk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267803" y="8388964"/>
            <a:ext cx="1221581" cy="1221581"/>
            <a:chOff x="0" y="0"/>
            <a:chExt cx="1628775" cy="1628775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1628775" cy="1628775"/>
            </a:xfrm>
            <a:prstGeom prst="rect">
              <a:avLst/>
            </a:prstGeom>
            <a:solidFill>
              <a:srgbClr val="17242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259216" y="398383"/>
              <a:ext cx="1110343" cy="9177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5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661785" y="8457472"/>
            <a:ext cx="10372552" cy="502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5"/>
              </a:lnSpc>
            </a:pPr>
            <a:r>
              <a:rPr lang="ru-RU" sz="3181" dirty="0">
                <a:solidFill>
                  <a:srgbClr val="17242D"/>
                </a:solidFill>
                <a:latin typeface="HK Grotesk Light Bold"/>
              </a:rPr>
              <a:t>Хранение номеров автобусов их состояния и занятости</a:t>
            </a:r>
            <a:endParaRPr lang="en-US" sz="3181" dirty="0">
              <a:solidFill>
                <a:srgbClr val="17242D"/>
              </a:solidFill>
              <a:latin typeface="HK Grotesk Light Bold"/>
            </a:endParaRPr>
          </a:p>
        </p:txBody>
      </p:sp>
      <p:grpSp>
        <p:nvGrpSpPr>
          <p:cNvPr id="9" name="Group 9"/>
          <p:cNvGrpSpPr/>
          <p:nvPr/>
        </p:nvGrpSpPr>
        <p:grpSpPr>
          <a:xfrm rot="-5400000">
            <a:off x="-1215158" y="1835972"/>
            <a:ext cx="3016856" cy="435217"/>
            <a:chOff x="0" y="0"/>
            <a:chExt cx="3961550" cy="571500"/>
          </a:xfrm>
        </p:grpSpPr>
        <p:sp>
          <p:nvSpPr>
            <p:cNvPr id="10" name="Freeform 10"/>
            <p:cNvSpPr/>
            <p:nvPr/>
          </p:nvSpPr>
          <p:spPr>
            <a:xfrm>
              <a:off x="0" y="255270"/>
              <a:ext cx="3961550" cy="69850"/>
            </a:xfrm>
            <a:custGeom>
              <a:avLst/>
              <a:gdLst/>
              <a:ahLst/>
              <a:cxnLst/>
              <a:rect l="l" t="t" r="r" b="b"/>
              <a:pathLst>
                <a:path w="3961550" h="69850">
                  <a:moveTo>
                    <a:pt x="36707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961550" y="69850"/>
                  </a:lnTo>
                  <a:lnTo>
                    <a:pt x="3961550" y="0"/>
                  </a:lnTo>
                  <a:close/>
                </a:path>
              </a:pathLst>
            </a:custGeom>
            <a:solidFill>
              <a:srgbClr val="393839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293270" y="327544"/>
            <a:ext cx="2737030" cy="435217"/>
            <a:chOff x="0" y="0"/>
            <a:chExt cx="3594100" cy="571500"/>
          </a:xfrm>
        </p:grpSpPr>
        <p:sp>
          <p:nvSpPr>
            <p:cNvPr id="12" name="Freeform 12"/>
            <p:cNvSpPr/>
            <p:nvPr/>
          </p:nvSpPr>
          <p:spPr>
            <a:xfrm>
              <a:off x="0" y="255270"/>
              <a:ext cx="3594100" cy="69850"/>
            </a:xfrm>
            <a:custGeom>
              <a:avLst/>
              <a:gdLst/>
              <a:ahLst/>
              <a:cxnLst/>
              <a:rect l="l" t="t" r="r" b="b"/>
              <a:pathLst>
                <a:path w="3594100" h="69850">
                  <a:moveTo>
                    <a:pt x="33032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594100" y="69850"/>
                  </a:lnTo>
                  <a:lnTo>
                    <a:pt x="3594100" y="0"/>
                  </a:lnTo>
                  <a:close/>
                </a:path>
              </a:pathLst>
            </a:custGeom>
            <a:solidFill>
              <a:srgbClr val="393839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412678" y="8519563"/>
            <a:ext cx="931830" cy="960382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661357" y="3533433"/>
            <a:ext cx="6847668" cy="337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446" dirty="0" err="1">
                <a:solidFill>
                  <a:srgbClr val="17242D"/>
                </a:solidFill>
                <a:latin typeface="HK Grotesk Light Bold"/>
              </a:rPr>
              <a:t>Таблица</a:t>
            </a:r>
            <a:r>
              <a:rPr lang="en-US" sz="3446" dirty="0">
                <a:solidFill>
                  <a:srgbClr val="17242D"/>
                </a:solidFill>
                <a:latin typeface="HK Grotesk Light Bold"/>
              </a:rPr>
              <a:t> «</a:t>
            </a:r>
            <a:r>
              <a:rPr lang="ru-RU" sz="3446" dirty="0">
                <a:solidFill>
                  <a:srgbClr val="17242D"/>
                </a:solidFill>
                <a:latin typeface="HK Grotesk Light Bold"/>
              </a:rPr>
              <a:t>автобус</a:t>
            </a:r>
            <a:r>
              <a:rPr lang="en-US" sz="3446" dirty="0">
                <a:solidFill>
                  <a:srgbClr val="17242D"/>
                </a:solidFill>
                <a:latin typeface="HK Grotesk Light Bold"/>
              </a:rPr>
              <a:t>»</a:t>
            </a:r>
            <a:r>
              <a:rPr lang="en-US" sz="3446" dirty="0">
                <a:solidFill>
                  <a:srgbClr val="17242D"/>
                </a:solidFill>
                <a:latin typeface="HK Grotesk Light"/>
              </a:rPr>
              <a:t> - </a:t>
            </a:r>
            <a:r>
              <a:rPr lang="en-US" sz="3446" dirty="0" err="1">
                <a:solidFill>
                  <a:srgbClr val="17242D"/>
                </a:solidFill>
                <a:latin typeface="HK Grotesk Light"/>
              </a:rPr>
              <a:t>содержит</a:t>
            </a:r>
            <a:r>
              <a:rPr lang="en-US" sz="3446" dirty="0">
                <a:solidFill>
                  <a:srgbClr val="17242D"/>
                </a:solidFill>
                <a:latin typeface="HK Grotesk Light"/>
              </a:rPr>
              <a:t> </a:t>
            </a:r>
            <a:r>
              <a:rPr lang="en-US" sz="3446" dirty="0" err="1">
                <a:solidFill>
                  <a:srgbClr val="17242D"/>
                </a:solidFill>
                <a:latin typeface="HK Grotesk Light"/>
              </a:rPr>
              <a:t>информацию</a:t>
            </a:r>
            <a:r>
              <a:rPr lang="en-US" sz="3446" dirty="0">
                <a:solidFill>
                  <a:srgbClr val="17242D"/>
                </a:solidFill>
                <a:latin typeface="HK Grotesk Light"/>
              </a:rPr>
              <a:t> о </a:t>
            </a:r>
            <a:r>
              <a:rPr lang="en-US" sz="3446" dirty="0" err="1">
                <a:solidFill>
                  <a:srgbClr val="17242D"/>
                </a:solidFill>
                <a:latin typeface="HK Grotesk Light"/>
              </a:rPr>
              <a:t>имеющихся</a:t>
            </a:r>
            <a:r>
              <a:rPr lang="en-US" sz="3446" dirty="0">
                <a:solidFill>
                  <a:srgbClr val="17242D"/>
                </a:solidFill>
                <a:latin typeface="HK Grotesk Light"/>
              </a:rPr>
              <a:t> </a:t>
            </a:r>
            <a:r>
              <a:rPr lang="ru-RU" sz="3446" dirty="0">
                <a:solidFill>
                  <a:srgbClr val="17242D"/>
                </a:solidFill>
                <a:latin typeface="HK Grotesk Light"/>
              </a:rPr>
              <a:t>автобусах и их состоянии</a:t>
            </a:r>
            <a:r>
              <a:rPr lang="en-US" sz="3446" dirty="0">
                <a:solidFill>
                  <a:srgbClr val="17242D"/>
                </a:solidFill>
                <a:latin typeface="HK Grotesk Light"/>
              </a:rPr>
              <a:t>.</a:t>
            </a:r>
          </a:p>
          <a:p>
            <a:pPr>
              <a:lnSpc>
                <a:spcPts val="4480"/>
              </a:lnSpc>
            </a:pPr>
            <a:r>
              <a:rPr lang="en-US" sz="3446" dirty="0" err="1">
                <a:solidFill>
                  <a:srgbClr val="17242D"/>
                </a:solidFill>
                <a:latin typeface="HK Grotesk Light"/>
              </a:rPr>
              <a:t>Возможно</a:t>
            </a:r>
            <a:r>
              <a:rPr lang="en-US" sz="3446" dirty="0">
                <a:solidFill>
                  <a:srgbClr val="17242D"/>
                </a:solidFill>
                <a:latin typeface="HK Grotesk Light"/>
              </a:rPr>
              <a:t> </a:t>
            </a:r>
            <a:r>
              <a:rPr lang="en-US" sz="3446" dirty="0" err="1">
                <a:solidFill>
                  <a:srgbClr val="17242D"/>
                </a:solidFill>
                <a:latin typeface="HK Grotesk Light"/>
              </a:rPr>
              <a:t>не</a:t>
            </a:r>
            <a:r>
              <a:rPr lang="en-US" sz="3446" dirty="0">
                <a:solidFill>
                  <a:srgbClr val="17242D"/>
                </a:solidFill>
                <a:latin typeface="HK Grotesk Light"/>
              </a:rPr>
              <a:t> </a:t>
            </a:r>
            <a:r>
              <a:rPr lang="en-US" sz="3446" dirty="0" err="1">
                <a:solidFill>
                  <a:srgbClr val="17242D"/>
                </a:solidFill>
                <a:latin typeface="HK Grotesk Light"/>
              </a:rPr>
              <a:t>только</a:t>
            </a:r>
            <a:r>
              <a:rPr lang="en-US" sz="3446" dirty="0">
                <a:solidFill>
                  <a:srgbClr val="17242D"/>
                </a:solidFill>
                <a:latin typeface="HK Grotesk Light"/>
              </a:rPr>
              <a:t> </a:t>
            </a:r>
            <a:r>
              <a:rPr lang="en-US" sz="3446" dirty="0" err="1">
                <a:solidFill>
                  <a:srgbClr val="17242D"/>
                </a:solidFill>
                <a:latin typeface="HK Grotesk Light"/>
              </a:rPr>
              <a:t>добавление</a:t>
            </a:r>
            <a:r>
              <a:rPr lang="en-US" sz="3446" dirty="0">
                <a:solidFill>
                  <a:srgbClr val="17242D"/>
                </a:solidFill>
                <a:latin typeface="HK Grotesk Light"/>
              </a:rPr>
              <a:t> </a:t>
            </a:r>
            <a:r>
              <a:rPr lang="en-US" sz="3446" dirty="0" err="1">
                <a:solidFill>
                  <a:srgbClr val="17242D"/>
                </a:solidFill>
                <a:latin typeface="HK Grotesk Light"/>
              </a:rPr>
              <a:t>книг</a:t>
            </a:r>
            <a:r>
              <a:rPr lang="en-US" sz="3446" dirty="0">
                <a:solidFill>
                  <a:srgbClr val="17242D"/>
                </a:solidFill>
                <a:latin typeface="HK Grotesk Light"/>
              </a:rPr>
              <a:t>, </a:t>
            </a:r>
            <a:r>
              <a:rPr lang="en-US" sz="3446" dirty="0" err="1">
                <a:solidFill>
                  <a:srgbClr val="17242D"/>
                </a:solidFill>
                <a:latin typeface="HK Grotesk Light"/>
              </a:rPr>
              <a:t>но</a:t>
            </a:r>
            <a:r>
              <a:rPr lang="en-US" sz="3446" dirty="0">
                <a:solidFill>
                  <a:srgbClr val="17242D"/>
                </a:solidFill>
                <a:latin typeface="HK Grotesk Light"/>
              </a:rPr>
              <a:t> и </a:t>
            </a:r>
            <a:r>
              <a:rPr lang="ru-RU" sz="3446" dirty="0">
                <a:solidFill>
                  <a:srgbClr val="17242D"/>
                </a:solidFill>
                <a:latin typeface="HK Grotesk Light"/>
              </a:rPr>
              <a:t>изменение</a:t>
            </a:r>
            <a:r>
              <a:rPr lang="en-US" sz="3446" dirty="0">
                <a:solidFill>
                  <a:srgbClr val="17242D"/>
                </a:solidFill>
                <a:latin typeface="HK Grotesk Light"/>
              </a:rPr>
              <a:t>.</a:t>
            </a:r>
          </a:p>
          <a:p>
            <a:pPr>
              <a:lnSpc>
                <a:spcPts val="4480"/>
              </a:lnSpc>
            </a:pPr>
            <a:endParaRPr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6C915BE-7CB1-4FCF-83A0-3FBEC66A1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022" y="622493"/>
            <a:ext cx="10829672" cy="32440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464436" y="8056909"/>
            <a:ext cx="12823564" cy="2230091"/>
          </a:xfrm>
          <a:prstGeom prst="rect">
            <a:avLst/>
          </a:prstGeom>
          <a:solidFill>
            <a:srgbClr val="45AD7E"/>
          </a:solidFill>
        </p:spPr>
      </p:sp>
      <p:sp>
        <p:nvSpPr>
          <p:cNvPr id="3" name="TextBox 3"/>
          <p:cNvSpPr txBox="1"/>
          <p:nvPr/>
        </p:nvSpPr>
        <p:spPr>
          <a:xfrm>
            <a:off x="661357" y="1213628"/>
            <a:ext cx="16402186" cy="2108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10267" spc="-205">
                <a:solidFill>
                  <a:srgbClr val="1D7151"/>
                </a:solidFill>
                <a:latin typeface="HK Grotesk Bold"/>
              </a:rPr>
              <a:t>Форма </a:t>
            </a:r>
          </a:p>
          <a:p>
            <a:pPr>
              <a:lnSpc>
                <a:spcPts val="7700"/>
              </a:lnSpc>
            </a:pPr>
            <a:r>
              <a:rPr lang="en-US" sz="10267" spc="-205">
                <a:solidFill>
                  <a:srgbClr val="1D7151"/>
                </a:solidFill>
                <a:latin typeface="HK Grotesk Bold"/>
              </a:rPr>
              <a:t>студенты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464436" y="8661802"/>
            <a:ext cx="1221581" cy="1221581"/>
            <a:chOff x="0" y="0"/>
            <a:chExt cx="1628775" cy="1628775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1628775" cy="1628775"/>
            </a:xfrm>
            <a:prstGeom prst="rect">
              <a:avLst/>
            </a:prstGeom>
            <a:solidFill>
              <a:srgbClr val="17242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259216" y="398383"/>
              <a:ext cx="1110343" cy="9177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5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869688" y="8120384"/>
            <a:ext cx="10372552" cy="2103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5"/>
              </a:lnSpc>
            </a:pPr>
            <a:r>
              <a:rPr lang="en-US" sz="3181" dirty="0" err="1">
                <a:solidFill>
                  <a:srgbClr val="17242D"/>
                </a:solidFill>
                <a:latin typeface="HK Grotesk Light Bold"/>
              </a:rPr>
              <a:t>База</a:t>
            </a:r>
            <a:r>
              <a:rPr lang="en-US" sz="3181" dirty="0">
                <a:solidFill>
                  <a:srgbClr val="17242D"/>
                </a:solidFill>
                <a:latin typeface="HK Grotesk Light Bold"/>
              </a:rPr>
              <a:t> </a:t>
            </a:r>
            <a:r>
              <a:rPr lang="en-US" sz="3181" dirty="0" err="1">
                <a:solidFill>
                  <a:srgbClr val="17242D"/>
                </a:solidFill>
                <a:latin typeface="HK Grotesk Light Bold"/>
              </a:rPr>
              <a:t>данных</a:t>
            </a:r>
            <a:r>
              <a:rPr lang="en-US" sz="3181" dirty="0">
                <a:solidFill>
                  <a:srgbClr val="17242D"/>
                </a:solidFill>
                <a:latin typeface="HK Grotesk Light Bold"/>
              </a:rPr>
              <a:t> с </a:t>
            </a:r>
            <a:r>
              <a:rPr lang="en-US" sz="3181" dirty="0" err="1">
                <a:solidFill>
                  <a:srgbClr val="17242D"/>
                </a:solidFill>
                <a:latin typeface="HK Grotesk Light Bold"/>
              </a:rPr>
              <a:t>информацией</a:t>
            </a:r>
            <a:r>
              <a:rPr lang="en-US" sz="3181" dirty="0">
                <a:solidFill>
                  <a:srgbClr val="17242D"/>
                </a:solidFill>
                <a:latin typeface="HK Grotesk Light Bold"/>
              </a:rPr>
              <a:t> о </a:t>
            </a:r>
            <a:r>
              <a:rPr lang="ru-RU" sz="3181" dirty="0">
                <a:solidFill>
                  <a:srgbClr val="17242D"/>
                </a:solidFill>
                <a:latin typeface="HK Grotesk Light Bold"/>
              </a:rPr>
              <a:t>Водителях</a:t>
            </a:r>
            <a:r>
              <a:rPr lang="en-US" sz="3181" dirty="0">
                <a:solidFill>
                  <a:srgbClr val="17242D"/>
                </a:solidFill>
                <a:latin typeface="HK Grotesk Light Bold"/>
              </a:rPr>
              <a:t> </a:t>
            </a:r>
          </a:p>
          <a:p>
            <a:pPr>
              <a:lnSpc>
                <a:spcPts val="4135"/>
              </a:lnSpc>
            </a:pPr>
            <a:r>
              <a:rPr lang="en-US" sz="3181" dirty="0" err="1">
                <a:solidFill>
                  <a:srgbClr val="17242D"/>
                </a:solidFill>
                <a:latin typeface="HK Grotesk Light Bold"/>
              </a:rPr>
              <a:t>упрощает</a:t>
            </a:r>
            <a:r>
              <a:rPr lang="en-US" sz="3181" dirty="0">
                <a:solidFill>
                  <a:srgbClr val="17242D"/>
                </a:solidFill>
                <a:latin typeface="HK Grotesk Light Bold"/>
              </a:rPr>
              <a:t> </a:t>
            </a:r>
            <a:r>
              <a:rPr lang="en-US" sz="3181" dirty="0" err="1">
                <a:solidFill>
                  <a:srgbClr val="17242D"/>
                </a:solidFill>
                <a:latin typeface="HK Grotesk Light Bold"/>
              </a:rPr>
              <a:t>поиск</a:t>
            </a:r>
            <a:r>
              <a:rPr lang="en-US" sz="3181" dirty="0">
                <a:solidFill>
                  <a:srgbClr val="17242D"/>
                </a:solidFill>
                <a:latin typeface="HK Grotesk Light Bold"/>
              </a:rPr>
              <a:t> с </a:t>
            </a:r>
            <a:r>
              <a:rPr lang="en-US" sz="3181" dirty="0" err="1">
                <a:solidFill>
                  <a:srgbClr val="17242D"/>
                </a:solidFill>
                <a:latin typeface="HK Grotesk Light Bold"/>
              </a:rPr>
              <a:t>помощью</a:t>
            </a:r>
            <a:r>
              <a:rPr lang="en-US" sz="3181" dirty="0">
                <a:solidFill>
                  <a:srgbClr val="17242D"/>
                </a:solidFill>
                <a:latin typeface="HK Grotesk Light Bold"/>
              </a:rPr>
              <a:t> </a:t>
            </a:r>
            <a:r>
              <a:rPr lang="en-US" sz="3181" dirty="0" err="1">
                <a:solidFill>
                  <a:srgbClr val="17242D"/>
                </a:solidFill>
                <a:latin typeface="HK Grotesk Light Bold"/>
              </a:rPr>
              <a:t>фильтра</a:t>
            </a:r>
            <a:r>
              <a:rPr lang="ru-RU" sz="3181" dirty="0">
                <a:solidFill>
                  <a:srgbClr val="17242D"/>
                </a:solidFill>
                <a:latin typeface="HK Grotesk Light Bold"/>
              </a:rPr>
              <a:t> и выдачей индивидуального кода,</a:t>
            </a:r>
          </a:p>
          <a:p>
            <a:pPr>
              <a:lnSpc>
                <a:spcPts val="4135"/>
              </a:lnSpc>
            </a:pPr>
            <a:r>
              <a:rPr lang="ru-RU" sz="3181" dirty="0">
                <a:solidFill>
                  <a:srgbClr val="17242D"/>
                </a:solidFill>
                <a:latin typeface="HK Grotesk Light Bold"/>
              </a:rPr>
              <a:t>что значительно ускоряет работу с </a:t>
            </a:r>
            <a:r>
              <a:rPr lang="ru-RU" sz="3181" dirty="0" err="1">
                <a:solidFill>
                  <a:srgbClr val="17242D"/>
                </a:solidFill>
                <a:latin typeface="HK Grotesk Light Bold"/>
              </a:rPr>
              <a:t>базай</a:t>
            </a:r>
            <a:r>
              <a:rPr lang="ru-RU" sz="3181" dirty="0">
                <a:solidFill>
                  <a:srgbClr val="17242D"/>
                </a:solidFill>
                <a:latin typeface="HK Grotesk Light Bold"/>
              </a:rPr>
              <a:t> данных</a:t>
            </a:r>
          </a:p>
        </p:txBody>
      </p:sp>
      <p:grpSp>
        <p:nvGrpSpPr>
          <p:cNvPr id="9" name="Group 9"/>
          <p:cNvGrpSpPr/>
          <p:nvPr/>
        </p:nvGrpSpPr>
        <p:grpSpPr>
          <a:xfrm rot="-5400000">
            <a:off x="-1215158" y="1835972"/>
            <a:ext cx="3016856" cy="435217"/>
            <a:chOff x="0" y="0"/>
            <a:chExt cx="3961550" cy="571500"/>
          </a:xfrm>
        </p:grpSpPr>
        <p:sp>
          <p:nvSpPr>
            <p:cNvPr id="10" name="Freeform 10"/>
            <p:cNvSpPr/>
            <p:nvPr/>
          </p:nvSpPr>
          <p:spPr>
            <a:xfrm>
              <a:off x="0" y="255270"/>
              <a:ext cx="3961550" cy="69850"/>
            </a:xfrm>
            <a:custGeom>
              <a:avLst/>
              <a:gdLst/>
              <a:ahLst/>
              <a:cxnLst/>
              <a:rect l="l" t="t" r="r" b="b"/>
              <a:pathLst>
                <a:path w="3961550" h="69850">
                  <a:moveTo>
                    <a:pt x="36707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961550" y="69850"/>
                  </a:lnTo>
                  <a:lnTo>
                    <a:pt x="3961550" y="0"/>
                  </a:lnTo>
                  <a:close/>
                </a:path>
              </a:pathLst>
            </a:custGeom>
            <a:solidFill>
              <a:srgbClr val="393839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293270" y="327544"/>
            <a:ext cx="2737030" cy="435217"/>
            <a:chOff x="0" y="0"/>
            <a:chExt cx="3594100" cy="571500"/>
          </a:xfrm>
        </p:grpSpPr>
        <p:sp>
          <p:nvSpPr>
            <p:cNvPr id="12" name="Freeform 12"/>
            <p:cNvSpPr/>
            <p:nvPr/>
          </p:nvSpPr>
          <p:spPr>
            <a:xfrm>
              <a:off x="0" y="255270"/>
              <a:ext cx="3594100" cy="69850"/>
            </a:xfrm>
            <a:custGeom>
              <a:avLst/>
              <a:gdLst/>
              <a:ahLst/>
              <a:cxnLst/>
              <a:rect l="l" t="t" r="r" b="b"/>
              <a:pathLst>
                <a:path w="3594100" h="69850">
                  <a:moveTo>
                    <a:pt x="33032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594100" y="69850"/>
                  </a:lnTo>
                  <a:lnTo>
                    <a:pt x="3594100" y="0"/>
                  </a:lnTo>
                  <a:close/>
                </a:path>
              </a:pathLst>
            </a:custGeom>
            <a:solidFill>
              <a:srgbClr val="393839"/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5622016" y="8801100"/>
            <a:ext cx="906420" cy="942985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661357" y="3533433"/>
            <a:ext cx="6425243" cy="8572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446" dirty="0" err="1">
                <a:solidFill>
                  <a:srgbClr val="17242D"/>
                </a:solidFill>
                <a:latin typeface="HK Grotesk Light Bold"/>
              </a:rPr>
              <a:t>Таблица</a:t>
            </a:r>
            <a:r>
              <a:rPr lang="en-US" sz="3446" dirty="0">
                <a:solidFill>
                  <a:srgbClr val="17242D"/>
                </a:solidFill>
                <a:latin typeface="HK Grotesk Light Bold"/>
              </a:rPr>
              <a:t> «</a:t>
            </a:r>
            <a:r>
              <a:rPr lang="ru-RU" sz="3446" dirty="0">
                <a:solidFill>
                  <a:srgbClr val="17242D"/>
                </a:solidFill>
                <a:latin typeface="HK Grotesk Light Bold"/>
              </a:rPr>
              <a:t>Водители</a:t>
            </a:r>
            <a:r>
              <a:rPr lang="en-US" sz="3446" dirty="0">
                <a:solidFill>
                  <a:srgbClr val="17242D"/>
                </a:solidFill>
                <a:latin typeface="HK Grotesk Light Bold"/>
              </a:rPr>
              <a:t>»</a:t>
            </a:r>
            <a:r>
              <a:rPr lang="en-US" sz="3446" dirty="0">
                <a:solidFill>
                  <a:srgbClr val="17242D"/>
                </a:solidFill>
                <a:latin typeface="HK Grotesk Light"/>
              </a:rPr>
              <a:t> - </a:t>
            </a:r>
            <a:r>
              <a:rPr lang="en-US" sz="3446" dirty="0" err="1">
                <a:solidFill>
                  <a:srgbClr val="17242D"/>
                </a:solidFill>
                <a:latin typeface="HK Grotesk Light"/>
              </a:rPr>
              <a:t>содержит</a:t>
            </a:r>
            <a:r>
              <a:rPr lang="en-US" sz="3446" dirty="0">
                <a:solidFill>
                  <a:srgbClr val="17242D"/>
                </a:solidFill>
                <a:latin typeface="HK Grotesk Light"/>
              </a:rPr>
              <a:t> </a:t>
            </a:r>
            <a:r>
              <a:rPr lang="en-US" sz="3446" dirty="0" err="1">
                <a:solidFill>
                  <a:srgbClr val="17242D"/>
                </a:solidFill>
                <a:latin typeface="HK Grotesk Light"/>
              </a:rPr>
              <a:t>информацию</a:t>
            </a:r>
            <a:r>
              <a:rPr lang="en-US" sz="3446" dirty="0">
                <a:solidFill>
                  <a:srgbClr val="17242D"/>
                </a:solidFill>
                <a:latin typeface="HK Grotesk Light"/>
              </a:rPr>
              <a:t> о </a:t>
            </a:r>
            <a:r>
              <a:rPr lang="ru-RU" sz="3446" dirty="0">
                <a:solidFill>
                  <a:srgbClr val="17242D"/>
                </a:solidFill>
                <a:latin typeface="HK Grotesk Light"/>
              </a:rPr>
              <a:t>Водителях</a:t>
            </a:r>
            <a:r>
              <a:rPr lang="en-US" sz="3446" dirty="0">
                <a:solidFill>
                  <a:srgbClr val="17242D"/>
                </a:solidFill>
                <a:latin typeface="HK Grotesk Light"/>
              </a:rPr>
              <a:t>: </a:t>
            </a:r>
          </a:p>
          <a:p>
            <a:pPr marL="569066" lvl="1" indent="-284533">
              <a:lnSpc>
                <a:spcPts val="4480"/>
              </a:lnSpc>
              <a:buFont typeface="Arial"/>
              <a:buChar char="•"/>
            </a:pPr>
            <a:r>
              <a:rPr lang="ru-RU" sz="3446" dirty="0">
                <a:solidFill>
                  <a:srgbClr val="17242D"/>
                </a:solidFill>
                <a:latin typeface="HK Grotesk Light"/>
              </a:rPr>
              <a:t>ФИО</a:t>
            </a:r>
          </a:p>
          <a:p>
            <a:pPr marL="569066" lvl="1" indent="-284533">
              <a:lnSpc>
                <a:spcPts val="4480"/>
              </a:lnSpc>
              <a:buFont typeface="Arial"/>
              <a:buChar char="•"/>
            </a:pPr>
            <a:r>
              <a:rPr lang="ru-RU" sz="3446" dirty="0">
                <a:solidFill>
                  <a:srgbClr val="17242D"/>
                </a:solidFill>
                <a:latin typeface="HK Grotesk Light"/>
              </a:rPr>
              <a:t>Пароль</a:t>
            </a:r>
          </a:p>
          <a:p>
            <a:pPr marL="569066" lvl="1" indent="-284533">
              <a:lnSpc>
                <a:spcPts val="4480"/>
              </a:lnSpc>
              <a:buFont typeface="Arial"/>
              <a:buChar char="•"/>
            </a:pPr>
            <a:r>
              <a:rPr lang="ru-RU" sz="3446" dirty="0">
                <a:solidFill>
                  <a:srgbClr val="17242D"/>
                </a:solidFill>
                <a:latin typeface="HK Grotesk Light"/>
              </a:rPr>
              <a:t>Зарплата</a:t>
            </a:r>
          </a:p>
          <a:p>
            <a:pPr marL="569066" lvl="1" indent="-284533">
              <a:lnSpc>
                <a:spcPts val="4480"/>
              </a:lnSpc>
              <a:buFont typeface="Arial"/>
              <a:buChar char="•"/>
            </a:pPr>
            <a:r>
              <a:rPr lang="ru-RU" sz="3446" dirty="0">
                <a:solidFill>
                  <a:srgbClr val="17242D"/>
                </a:solidFill>
                <a:latin typeface="HK Grotesk Light"/>
              </a:rPr>
              <a:t>Занятые маршруты</a:t>
            </a:r>
          </a:p>
          <a:p>
            <a:pPr marL="569066" lvl="1" indent="-284533">
              <a:lnSpc>
                <a:spcPts val="4480"/>
              </a:lnSpc>
              <a:buFont typeface="Arial"/>
              <a:buChar char="•"/>
            </a:pPr>
            <a:r>
              <a:rPr lang="ru-RU" sz="3446" dirty="0">
                <a:solidFill>
                  <a:srgbClr val="17242D"/>
                </a:solidFill>
                <a:latin typeface="HK Grotesk Light"/>
              </a:rPr>
              <a:t>Номер автобусов</a:t>
            </a:r>
          </a:p>
          <a:p>
            <a:pPr marL="569066" lvl="1" indent="-284533">
              <a:lnSpc>
                <a:spcPts val="4480"/>
              </a:lnSpc>
              <a:buFont typeface="Arial"/>
              <a:buChar char="•"/>
            </a:pPr>
            <a:r>
              <a:rPr lang="ru-RU" sz="3446" dirty="0">
                <a:solidFill>
                  <a:srgbClr val="17242D"/>
                </a:solidFill>
                <a:latin typeface="HK Grotesk Light"/>
              </a:rPr>
              <a:t>Постоянный автобус</a:t>
            </a:r>
          </a:p>
          <a:p>
            <a:pPr marL="569066" lvl="1" indent="-284533">
              <a:lnSpc>
                <a:spcPts val="4480"/>
              </a:lnSpc>
              <a:buFont typeface="Arial"/>
              <a:buChar char="•"/>
            </a:pPr>
            <a:r>
              <a:rPr lang="ru-RU" sz="3446" dirty="0">
                <a:solidFill>
                  <a:srgbClr val="17242D"/>
                </a:solidFill>
                <a:latin typeface="HK Grotesk Light"/>
              </a:rPr>
              <a:t>премия</a:t>
            </a:r>
            <a:endParaRPr lang="en-US" sz="3446" dirty="0">
              <a:solidFill>
                <a:srgbClr val="17242D"/>
              </a:solidFill>
              <a:latin typeface="HK Grotesk Light"/>
            </a:endParaRPr>
          </a:p>
          <a:p>
            <a:pPr>
              <a:lnSpc>
                <a:spcPts val="4480"/>
              </a:lnSpc>
            </a:pPr>
            <a:r>
              <a:rPr lang="en-US" sz="3446" dirty="0" err="1">
                <a:solidFill>
                  <a:srgbClr val="17242D"/>
                </a:solidFill>
                <a:latin typeface="HK Grotesk Light"/>
              </a:rPr>
              <a:t>В</a:t>
            </a:r>
            <a:r>
              <a:rPr lang="en-US" sz="3446" dirty="0" err="1">
                <a:solidFill>
                  <a:srgbClr val="17242D"/>
                </a:solidFill>
                <a:latin typeface="HK Grotesk Light Bold"/>
              </a:rPr>
              <a:t>озможно</a:t>
            </a:r>
            <a:r>
              <a:rPr lang="en-US" sz="3446" dirty="0">
                <a:solidFill>
                  <a:srgbClr val="17242D"/>
                </a:solidFill>
                <a:latin typeface="HK Grotesk Light Bold"/>
              </a:rPr>
              <a:t> </a:t>
            </a:r>
            <a:r>
              <a:rPr lang="en-US" sz="3446" dirty="0" err="1">
                <a:solidFill>
                  <a:srgbClr val="17242D"/>
                </a:solidFill>
                <a:latin typeface="HK Grotesk Light Bold"/>
              </a:rPr>
              <a:t>добавление</a:t>
            </a:r>
            <a:r>
              <a:rPr lang="en-US" sz="3446" dirty="0">
                <a:solidFill>
                  <a:srgbClr val="17242D"/>
                </a:solidFill>
                <a:latin typeface="HK Grotesk Light Bold"/>
              </a:rPr>
              <a:t> и </a:t>
            </a:r>
            <a:r>
              <a:rPr lang="ru-RU" sz="3446" dirty="0">
                <a:solidFill>
                  <a:srgbClr val="17242D"/>
                </a:solidFill>
                <a:latin typeface="HK Grotesk Light Bold"/>
              </a:rPr>
              <a:t>изменение данных</a:t>
            </a:r>
            <a:endParaRPr lang="en-US" sz="3446" dirty="0">
              <a:solidFill>
                <a:srgbClr val="17242D"/>
              </a:solidFill>
              <a:latin typeface="HK Grotesk Light Bold"/>
            </a:endParaRPr>
          </a:p>
          <a:p>
            <a:pPr>
              <a:lnSpc>
                <a:spcPts val="4480"/>
              </a:lnSpc>
            </a:pPr>
            <a:endParaRPr dirty="0"/>
          </a:p>
          <a:p>
            <a:pPr>
              <a:lnSpc>
                <a:spcPts val="4480"/>
              </a:lnSpc>
            </a:pPr>
            <a:endParaRPr dirty="0"/>
          </a:p>
          <a:p>
            <a:pPr>
              <a:lnSpc>
                <a:spcPts val="4480"/>
              </a:lnSpc>
            </a:pPr>
            <a:endParaRPr dirty="0"/>
          </a:p>
          <a:p>
            <a:pPr>
              <a:lnSpc>
                <a:spcPts val="4480"/>
              </a:lnSpc>
            </a:pPr>
            <a:endParaRPr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802E368-E453-B531-6FCE-087A6AF80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852" y="938535"/>
            <a:ext cx="12209090" cy="22300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65094" y="7831250"/>
            <a:ext cx="17259300" cy="2230091"/>
          </a:xfrm>
          <a:prstGeom prst="rect">
            <a:avLst/>
          </a:prstGeom>
          <a:solidFill>
            <a:srgbClr val="45AD7E"/>
          </a:solidFill>
        </p:spPr>
      </p:sp>
      <p:sp>
        <p:nvSpPr>
          <p:cNvPr id="3" name="TextBox 3"/>
          <p:cNvSpPr txBox="1"/>
          <p:nvPr/>
        </p:nvSpPr>
        <p:spPr>
          <a:xfrm>
            <a:off x="510878" y="1211432"/>
            <a:ext cx="14919056" cy="1917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4"/>
              </a:lnSpc>
            </a:pPr>
            <a:r>
              <a:rPr lang="en-US" sz="9338" spc="-186" dirty="0" err="1">
                <a:solidFill>
                  <a:srgbClr val="1D7151"/>
                </a:solidFill>
                <a:latin typeface="HK Grotesk Bold"/>
              </a:rPr>
              <a:t>Форма</a:t>
            </a:r>
            <a:r>
              <a:rPr lang="en-US" sz="9338" spc="-186" dirty="0">
                <a:solidFill>
                  <a:srgbClr val="1D7151"/>
                </a:solidFill>
                <a:latin typeface="HK Grotesk Bold"/>
              </a:rPr>
              <a:t> </a:t>
            </a:r>
          </a:p>
          <a:p>
            <a:pPr>
              <a:lnSpc>
                <a:spcPts val="7004"/>
              </a:lnSpc>
            </a:pPr>
            <a:r>
              <a:rPr lang="ru-RU" sz="9338" spc="-186" dirty="0">
                <a:solidFill>
                  <a:srgbClr val="1D7151"/>
                </a:solidFill>
                <a:latin typeface="HK Grotesk Bold"/>
              </a:rPr>
              <a:t>маршруты</a:t>
            </a:r>
            <a:endParaRPr lang="en-US" sz="9338" spc="-186" dirty="0">
              <a:solidFill>
                <a:srgbClr val="1D7151"/>
              </a:solidFill>
              <a:latin typeface="HK Grotesk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267803" y="8647509"/>
            <a:ext cx="1221581" cy="1221581"/>
            <a:chOff x="0" y="0"/>
            <a:chExt cx="1628775" cy="1628775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1628775" cy="1628775"/>
            </a:xfrm>
            <a:prstGeom prst="rect">
              <a:avLst/>
            </a:prstGeom>
            <a:solidFill>
              <a:srgbClr val="17242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259216" y="398383"/>
              <a:ext cx="1110343" cy="9177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5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661785" y="8695264"/>
            <a:ext cx="11506200" cy="5020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35"/>
              </a:lnSpc>
            </a:pPr>
            <a:r>
              <a:rPr lang="en-US" sz="3181" dirty="0" err="1">
                <a:solidFill>
                  <a:srgbClr val="17242D"/>
                </a:solidFill>
                <a:latin typeface="HK Grotesk Light Bold"/>
              </a:rPr>
              <a:t>База</a:t>
            </a:r>
            <a:r>
              <a:rPr lang="en-US" sz="3181" dirty="0">
                <a:solidFill>
                  <a:srgbClr val="17242D"/>
                </a:solidFill>
                <a:latin typeface="HK Grotesk Light Bold"/>
              </a:rPr>
              <a:t> </a:t>
            </a:r>
            <a:r>
              <a:rPr lang="en-US" sz="3181" dirty="0" err="1">
                <a:solidFill>
                  <a:srgbClr val="17242D"/>
                </a:solidFill>
                <a:latin typeface="HK Grotesk Light Bold"/>
              </a:rPr>
              <a:t>данных</a:t>
            </a:r>
            <a:r>
              <a:rPr lang="en-US" sz="3181" dirty="0">
                <a:solidFill>
                  <a:srgbClr val="17242D"/>
                </a:solidFill>
                <a:latin typeface="HK Grotesk Light Bold"/>
              </a:rPr>
              <a:t> с </a:t>
            </a:r>
            <a:r>
              <a:rPr lang="en-US" sz="3181" dirty="0" err="1">
                <a:solidFill>
                  <a:srgbClr val="17242D"/>
                </a:solidFill>
                <a:latin typeface="HK Grotesk Light Bold"/>
              </a:rPr>
              <a:t>информацией</a:t>
            </a:r>
            <a:r>
              <a:rPr lang="en-US" sz="3181" dirty="0">
                <a:solidFill>
                  <a:srgbClr val="17242D"/>
                </a:solidFill>
                <a:latin typeface="HK Grotesk Light Bold"/>
              </a:rPr>
              <a:t> о</a:t>
            </a:r>
            <a:r>
              <a:rPr lang="ru-RU" sz="3181" dirty="0">
                <a:solidFill>
                  <a:srgbClr val="17242D"/>
                </a:solidFill>
                <a:latin typeface="HK Grotesk Light Bold"/>
              </a:rPr>
              <a:t> Маршрутах </a:t>
            </a:r>
            <a:r>
              <a:rPr lang="en-US" sz="3181" dirty="0" err="1">
                <a:solidFill>
                  <a:srgbClr val="17242D"/>
                </a:solidFill>
                <a:latin typeface="HK Grotesk Light Bold"/>
              </a:rPr>
              <a:t>упрощает</a:t>
            </a:r>
            <a:r>
              <a:rPr lang="en-US" sz="3181" dirty="0">
                <a:solidFill>
                  <a:srgbClr val="17242D"/>
                </a:solidFill>
                <a:latin typeface="HK Grotesk Light Bold"/>
              </a:rPr>
              <a:t> </a:t>
            </a:r>
            <a:r>
              <a:rPr lang="en-US" sz="3181" dirty="0" err="1">
                <a:solidFill>
                  <a:srgbClr val="17242D"/>
                </a:solidFill>
                <a:latin typeface="HK Grotesk Light Bold"/>
              </a:rPr>
              <a:t>поиск</a:t>
            </a:r>
            <a:r>
              <a:rPr lang="en-US" sz="3181" dirty="0">
                <a:solidFill>
                  <a:srgbClr val="17242D"/>
                </a:solidFill>
                <a:latin typeface="HK Grotesk Light Bold"/>
              </a:rPr>
              <a:t> и </a:t>
            </a:r>
            <a:r>
              <a:rPr lang="en-US" sz="3181" dirty="0" err="1">
                <a:solidFill>
                  <a:srgbClr val="17242D"/>
                </a:solidFill>
                <a:latin typeface="HK Grotesk Light Bold"/>
              </a:rPr>
              <a:t>учёт</a:t>
            </a:r>
            <a:r>
              <a:rPr lang="ru-RU" sz="3181" dirty="0">
                <a:solidFill>
                  <a:srgbClr val="17242D"/>
                </a:solidFill>
                <a:latin typeface="HK Grotesk Light Bold"/>
              </a:rPr>
              <a:t>. </a:t>
            </a:r>
            <a:endParaRPr lang="en-US" sz="3181" dirty="0">
              <a:solidFill>
                <a:srgbClr val="17242D"/>
              </a:solidFill>
              <a:latin typeface="HK Grotesk Light Bold"/>
            </a:endParaRPr>
          </a:p>
        </p:txBody>
      </p:sp>
      <p:grpSp>
        <p:nvGrpSpPr>
          <p:cNvPr id="8" name="Group 8"/>
          <p:cNvGrpSpPr/>
          <p:nvPr/>
        </p:nvGrpSpPr>
        <p:grpSpPr>
          <a:xfrm rot="-5400000">
            <a:off x="-1215158" y="1835972"/>
            <a:ext cx="3016856" cy="435217"/>
            <a:chOff x="0" y="0"/>
            <a:chExt cx="3961550" cy="571500"/>
          </a:xfrm>
        </p:grpSpPr>
        <p:sp>
          <p:nvSpPr>
            <p:cNvPr id="9" name="Freeform 9"/>
            <p:cNvSpPr/>
            <p:nvPr/>
          </p:nvSpPr>
          <p:spPr>
            <a:xfrm>
              <a:off x="0" y="255270"/>
              <a:ext cx="3961550" cy="69850"/>
            </a:xfrm>
            <a:custGeom>
              <a:avLst/>
              <a:gdLst/>
              <a:ahLst/>
              <a:cxnLst/>
              <a:rect l="l" t="t" r="r" b="b"/>
              <a:pathLst>
                <a:path w="3961550" h="69850">
                  <a:moveTo>
                    <a:pt x="36707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961550" y="69850"/>
                  </a:lnTo>
                  <a:lnTo>
                    <a:pt x="3961550" y="0"/>
                  </a:lnTo>
                  <a:close/>
                </a:path>
              </a:pathLst>
            </a:custGeom>
            <a:solidFill>
              <a:srgbClr val="393839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293270" y="327544"/>
            <a:ext cx="2737030" cy="435217"/>
            <a:chOff x="0" y="0"/>
            <a:chExt cx="3594100" cy="571500"/>
          </a:xfrm>
        </p:grpSpPr>
        <p:sp>
          <p:nvSpPr>
            <p:cNvPr id="11" name="Freeform 11"/>
            <p:cNvSpPr/>
            <p:nvPr/>
          </p:nvSpPr>
          <p:spPr>
            <a:xfrm>
              <a:off x="0" y="255270"/>
              <a:ext cx="3594100" cy="69850"/>
            </a:xfrm>
            <a:custGeom>
              <a:avLst/>
              <a:gdLst/>
              <a:ahLst/>
              <a:cxnLst/>
              <a:rect l="l" t="t" r="r" b="b"/>
              <a:pathLst>
                <a:path w="3594100" h="69850">
                  <a:moveTo>
                    <a:pt x="33032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594100" y="69850"/>
                  </a:lnTo>
                  <a:lnTo>
                    <a:pt x="3594100" y="0"/>
                  </a:lnTo>
                  <a:close/>
                </a:path>
              </a:pathLst>
            </a:custGeom>
            <a:solidFill>
              <a:srgbClr val="393839"/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425383" y="8786807"/>
            <a:ext cx="906420" cy="942985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660985" y="3011648"/>
            <a:ext cx="6847668" cy="550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446" spc="1402">
                <a:solidFill>
                  <a:srgbClr val="17242D"/>
                </a:solidFill>
                <a:latin typeface="HK Grotesk Light Bold"/>
              </a:rPr>
              <a:t>включает в себя: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0985" y="3914806"/>
            <a:ext cx="6847668" cy="337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446" dirty="0" err="1">
                <a:solidFill>
                  <a:srgbClr val="17242D"/>
                </a:solidFill>
                <a:latin typeface="HK Grotesk Light"/>
              </a:rPr>
              <a:t>код</a:t>
            </a:r>
            <a:r>
              <a:rPr lang="en-US" sz="3446" dirty="0">
                <a:solidFill>
                  <a:srgbClr val="17242D"/>
                </a:solidFill>
                <a:latin typeface="HK Grotesk Light"/>
              </a:rPr>
              <a:t> </a:t>
            </a:r>
            <a:r>
              <a:rPr lang="ru-RU" sz="3446" dirty="0">
                <a:solidFill>
                  <a:srgbClr val="17242D"/>
                </a:solidFill>
                <a:latin typeface="HK Grotesk Light"/>
              </a:rPr>
              <a:t>Маршрута, </a:t>
            </a:r>
          </a:p>
          <a:p>
            <a:pPr>
              <a:lnSpc>
                <a:spcPts val="4480"/>
              </a:lnSpc>
            </a:pPr>
            <a:r>
              <a:rPr lang="ru-RU" sz="3446" dirty="0">
                <a:solidFill>
                  <a:srgbClr val="17242D"/>
                </a:solidFill>
                <a:latin typeface="HK Grotesk Light"/>
              </a:rPr>
              <a:t>Маршрут</a:t>
            </a:r>
            <a:endParaRPr lang="en-US" sz="3446" dirty="0">
              <a:solidFill>
                <a:srgbClr val="17242D"/>
              </a:solidFill>
              <a:latin typeface="HK Grotesk Light"/>
            </a:endParaRPr>
          </a:p>
          <a:p>
            <a:pPr>
              <a:lnSpc>
                <a:spcPts val="4480"/>
              </a:lnSpc>
            </a:pPr>
            <a:endParaRPr dirty="0"/>
          </a:p>
          <a:p>
            <a:pPr>
              <a:lnSpc>
                <a:spcPts val="4480"/>
              </a:lnSpc>
            </a:pPr>
            <a:endParaRPr dirty="0"/>
          </a:p>
          <a:p>
            <a:pPr>
              <a:lnSpc>
                <a:spcPts val="4480"/>
              </a:lnSpc>
            </a:pPr>
            <a:endParaRPr dirty="0"/>
          </a:p>
          <a:p>
            <a:pPr>
              <a:lnSpc>
                <a:spcPts val="4480"/>
              </a:lnSpc>
            </a:pPr>
            <a:endParaRPr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A44A76C-7979-866B-1ECB-C073E3296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277" y="1536694"/>
            <a:ext cx="9382738" cy="35002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176817" y="1028700"/>
            <a:ext cx="8111183" cy="9258300"/>
          </a:xfrm>
          <a:prstGeom prst="rect">
            <a:avLst/>
          </a:prstGeom>
          <a:solidFill>
            <a:srgbClr val="45AD7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0364903" y="5657850"/>
            <a:ext cx="7923097" cy="447655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-5400000">
            <a:off x="15987961" y="2868492"/>
            <a:ext cx="4114800" cy="435217"/>
            <a:chOff x="0" y="0"/>
            <a:chExt cx="5403302" cy="571500"/>
          </a:xfrm>
        </p:grpSpPr>
        <p:sp>
          <p:nvSpPr>
            <p:cNvPr id="5" name="Freeform 5"/>
            <p:cNvSpPr/>
            <p:nvPr/>
          </p:nvSpPr>
          <p:spPr>
            <a:xfrm>
              <a:off x="0" y="255270"/>
              <a:ext cx="5403302" cy="69850"/>
            </a:xfrm>
            <a:custGeom>
              <a:avLst/>
              <a:gdLst/>
              <a:ahLst/>
              <a:cxnLst/>
              <a:rect l="l" t="t" r="r" b="b"/>
              <a:pathLst>
                <a:path w="5403302" h="69850">
                  <a:moveTo>
                    <a:pt x="511247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5403302" y="69850"/>
                  </a:lnTo>
                  <a:lnTo>
                    <a:pt x="5403302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428985" y="1794140"/>
            <a:ext cx="7540421" cy="7001196"/>
            <a:chOff x="0" y="0"/>
            <a:chExt cx="4988796" cy="463204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88795" cy="4632041"/>
            </a:xfrm>
            <a:custGeom>
              <a:avLst/>
              <a:gdLst/>
              <a:ahLst/>
              <a:cxnLst/>
              <a:rect l="l" t="t" r="r" b="b"/>
              <a:pathLst>
                <a:path w="4988795" h="4632041">
                  <a:moveTo>
                    <a:pt x="4864335" y="4632041"/>
                  </a:moveTo>
                  <a:lnTo>
                    <a:pt x="124460" y="4632041"/>
                  </a:lnTo>
                  <a:cubicBezTo>
                    <a:pt x="55880" y="4632041"/>
                    <a:pt x="0" y="4576161"/>
                    <a:pt x="0" y="45075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864336" y="0"/>
                  </a:lnTo>
                  <a:cubicBezTo>
                    <a:pt x="4932916" y="0"/>
                    <a:pt x="4988795" y="55880"/>
                    <a:pt x="4988795" y="124460"/>
                  </a:cubicBezTo>
                  <a:lnTo>
                    <a:pt x="4988795" y="4507581"/>
                  </a:lnTo>
                  <a:cubicBezTo>
                    <a:pt x="4988795" y="4576161"/>
                    <a:pt x="4932916" y="4632041"/>
                    <a:pt x="4864336" y="4632041"/>
                  </a:cubicBezTo>
                  <a:close/>
                </a:path>
              </a:pathLst>
            </a:custGeom>
            <a:solidFill>
              <a:srgbClr val="17242D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6049065" y="1027285"/>
            <a:ext cx="3852557" cy="3582878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862746" y="1665316"/>
            <a:ext cx="8281254" cy="1420784"/>
            <a:chOff x="0" y="0"/>
            <a:chExt cx="6673555" cy="114495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673555" cy="1144957"/>
            </a:xfrm>
            <a:custGeom>
              <a:avLst/>
              <a:gdLst/>
              <a:ahLst/>
              <a:cxnLst/>
              <a:rect l="l" t="t" r="r" b="b"/>
              <a:pathLst>
                <a:path w="6673555" h="1144957">
                  <a:moveTo>
                    <a:pt x="6549095" y="1144957"/>
                  </a:moveTo>
                  <a:lnTo>
                    <a:pt x="124460" y="1144957"/>
                  </a:lnTo>
                  <a:cubicBezTo>
                    <a:pt x="55880" y="1144957"/>
                    <a:pt x="0" y="1089077"/>
                    <a:pt x="0" y="102049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549095" y="0"/>
                  </a:lnTo>
                  <a:cubicBezTo>
                    <a:pt x="6617674" y="0"/>
                    <a:pt x="6673555" y="55880"/>
                    <a:pt x="6673555" y="124460"/>
                  </a:cubicBezTo>
                  <a:lnTo>
                    <a:pt x="6673555" y="1020497"/>
                  </a:lnTo>
                  <a:cubicBezTo>
                    <a:pt x="6673555" y="1089077"/>
                    <a:pt x="6617674" y="1144957"/>
                    <a:pt x="6549095" y="114495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8248511" y="1662275"/>
            <a:ext cx="1423825" cy="142382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505884" y="5776088"/>
            <a:ext cx="3852557" cy="3582878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862746" y="3909898"/>
            <a:ext cx="8281254" cy="1420784"/>
            <a:chOff x="0" y="0"/>
            <a:chExt cx="6673555" cy="114495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673555" cy="1144957"/>
            </a:xfrm>
            <a:custGeom>
              <a:avLst/>
              <a:gdLst/>
              <a:ahLst/>
              <a:cxnLst/>
              <a:rect l="l" t="t" r="r" b="b"/>
              <a:pathLst>
                <a:path w="6673555" h="1144957">
                  <a:moveTo>
                    <a:pt x="6549095" y="1144957"/>
                  </a:moveTo>
                  <a:lnTo>
                    <a:pt x="124460" y="1144957"/>
                  </a:lnTo>
                  <a:cubicBezTo>
                    <a:pt x="55880" y="1144957"/>
                    <a:pt x="0" y="1089077"/>
                    <a:pt x="0" y="102049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549095" y="0"/>
                  </a:lnTo>
                  <a:cubicBezTo>
                    <a:pt x="6617674" y="0"/>
                    <a:pt x="6673555" y="55880"/>
                    <a:pt x="6673555" y="124460"/>
                  </a:cubicBezTo>
                  <a:lnTo>
                    <a:pt x="6673555" y="1020497"/>
                  </a:lnTo>
                  <a:cubicBezTo>
                    <a:pt x="6673555" y="1089077"/>
                    <a:pt x="6617674" y="1144957"/>
                    <a:pt x="6549095" y="114495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200947" y="4156067"/>
            <a:ext cx="7604852" cy="984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87"/>
              </a:lnSpc>
            </a:pPr>
            <a:r>
              <a:rPr lang="en-US" sz="3926" dirty="0" err="1">
                <a:solidFill>
                  <a:srgbClr val="000000"/>
                </a:solidFill>
                <a:latin typeface="HK Grotesk Light Bold"/>
              </a:rPr>
              <a:t>Расширение</a:t>
            </a:r>
            <a:r>
              <a:rPr lang="en-US" sz="3926" dirty="0">
                <a:solidFill>
                  <a:srgbClr val="000000"/>
                </a:solidFill>
                <a:latin typeface="HK Grotesk Light Bold"/>
              </a:rPr>
              <a:t> </a:t>
            </a:r>
            <a:r>
              <a:rPr lang="en-US" sz="3926" dirty="0" err="1">
                <a:solidFill>
                  <a:srgbClr val="000000"/>
                </a:solidFill>
                <a:latin typeface="HK Grotesk Light Bold"/>
              </a:rPr>
              <a:t>функционала</a:t>
            </a:r>
            <a:r>
              <a:rPr lang="en-US" sz="3926" dirty="0">
                <a:solidFill>
                  <a:srgbClr val="000000"/>
                </a:solidFill>
                <a:latin typeface="HK Grotesk Light Bold"/>
              </a:rPr>
              <a:t> </a:t>
            </a:r>
            <a:r>
              <a:rPr lang="en-US" sz="3926" dirty="0" err="1">
                <a:solidFill>
                  <a:srgbClr val="000000"/>
                </a:solidFill>
                <a:latin typeface="HK Grotesk Light Bold"/>
              </a:rPr>
              <a:t>настройки</a:t>
            </a:r>
            <a:r>
              <a:rPr lang="en-US" sz="3926" dirty="0">
                <a:solidFill>
                  <a:srgbClr val="000000"/>
                </a:solidFill>
                <a:latin typeface="HK Grotesk Light Bold"/>
              </a:rPr>
              <a:t> </a:t>
            </a:r>
            <a:r>
              <a:rPr lang="en-US" sz="3926" dirty="0" err="1">
                <a:solidFill>
                  <a:srgbClr val="000000"/>
                </a:solidFill>
                <a:latin typeface="HK Grotesk Light Bold"/>
              </a:rPr>
              <a:t>интерфейса</a:t>
            </a:r>
            <a:r>
              <a:rPr lang="en-US" sz="3926" dirty="0">
                <a:solidFill>
                  <a:srgbClr val="000000"/>
                </a:solidFill>
                <a:latin typeface="HK Grotesk Light Bold"/>
              </a:rPr>
              <a:t> 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8257493" y="3909898"/>
            <a:ext cx="1423825" cy="1423825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914400" y="6134100"/>
            <a:ext cx="8281254" cy="1420784"/>
            <a:chOff x="0" y="0"/>
            <a:chExt cx="6673555" cy="114495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673555" cy="1144957"/>
            </a:xfrm>
            <a:custGeom>
              <a:avLst/>
              <a:gdLst/>
              <a:ahLst/>
              <a:cxnLst/>
              <a:rect l="l" t="t" r="r" b="b"/>
              <a:pathLst>
                <a:path w="6673555" h="1144957">
                  <a:moveTo>
                    <a:pt x="6549095" y="1144957"/>
                  </a:moveTo>
                  <a:lnTo>
                    <a:pt x="124460" y="1144957"/>
                  </a:lnTo>
                  <a:cubicBezTo>
                    <a:pt x="55880" y="1144957"/>
                    <a:pt x="0" y="1089077"/>
                    <a:pt x="0" y="102049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549095" y="0"/>
                  </a:lnTo>
                  <a:cubicBezTo>
                    <a:pt x="6617674" y="0"/>
                    <a:pt x="6673555" y="55880"/>
                    <a:pt x="6673555" y="124460"/>
                  </a:cubicBezTo>
                  <a:lnTo>
                    <a:pt x="6673555" y="1020497"/>
                  </a:lnTo>
                  <a:cubicBezTo>
                    <a:pt x="6673555" y="1089077"/>
                    <a:pt x="6617674" y="1144957"/>
                    <a:pt x="6549095" y="114495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8248511" y="6143702"/>
            <a:ext cx="1423825" cy="1423825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8544574" y="1871282"/>
            <a:ext cx="849663" cy="906307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>
          <a:xfrm>
            <a:off x="8472885" y="4183435"/>
            <a:ext cx="993040" cy="853456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8431707" y="6453760"/>
            <a:ext cx="1057433" cy="800667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9901621" y="2513471"/>
            <a:ext cx="7926131" cy="2106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888"/>
              </a:lnSpc>
            </a:pPr>
            <a:r>
              <a:rPr lang="en-US" sz="9620">
                <a:solidFill>
                  <a:srgbClr val="FFFFFF"/>
                </a:solidFill>
                <a:latin typeface="HK Grotesk Bold"/>
              </a:rPr>
              <a:t>Перспективы разработки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19200" y="1638300"/>
            <a:ext cx="7604852" cy="1500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87"/>
              </a:lnSpc>
            </a:pPr>
            <a:r>
              <a:rPr lang="en-US" sz="3926" dirty="0" err="1">
                <a:solidFill>
                  <a:srgbClr val="000000"/>
                </a:solidFill>
                <a:latin typeface="HK Grotesk Light Bold"/>
              </a:rPr>
              <a:t>Добавление</a:t>
            </a:r>
            <a:r>
              <a:rPr lang="en-US" sz="3926" dirty="0">
                <a:solidFill>
                  <a:srgbClr val="000000"/>
                </a:solidFill>
                <a:latin typeface="HK Grotesk Light Bold"/>
              </a:rPr>
              <a:t> </a:t>
            </a:r>
            <a:r>
              <a:rPr lang="en-US" sz="3926" dirty="0" err="1">
                <a:solidFill>
                  <a:srgbClr val="000000"/>
                </a:solidFill>
                <a:latin typeface="HK Grotesk Light Bold"/>
              </a:rPr>
              <a:t>большего</a:t>
            </a:r>
            <a:r>
              <a:rPr lang="en-US" sz="3926" dirty="0">
                <a:solidFill>
                  <a:srgbClr val="000000"/>
                </a:solidFill>
                <a:latin typeface="HK Grotesk Light Bold"/>
              </a:rPr>
              <a:t> </a:t>
            </a:r>
            <a:r>
              <a:rPr lang="en-US" sz="3926" dirty="0" err="1">
                <a:solidFill>
                  <a:srgbClr val="000000"/>
                </a:solidFill>
                <a:latin typeface="HK Grotesk Light Bold"/>
              </a:rPr>
              <a:t>функционала</a:t>
            </a:r>
            <a:r>
              <a:rPr lang="ru-RU" sz="3926" dirty="0">
                <a:solidFill>
                  <a:srgbClr val="000000"/>
                </a:solidFill>
                <a:latin typeface="HK Grotesk Light Bold"/>
              </a:rPr>
              <a:t>, синхронизация через интернет</a:t>
            </a:r>
            <a:endParaRPr lang="en-US" sz="3926" dirty="0">
              <a:solidFill>
                <a:srgbClr val="000000"/>
              </a:solidFill>
              <a:latin typeface="HK Grotesk Light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43000" y="6210300"/>
            <a:ext cx="7604852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87"/>
              </a:lnSpc>
            </a:pPr>
            <a:r>
              <a:rPr lang="en-US" sz="3926" dirty="0" err="1">
                <a:solidFill>
                  <a:srgbClr val="000000"/>
                </a:solidFill>
                <a:latin typeface="HK Grotesk Light Bold"/>
              </a:rPr>
              <a:t>Оптимизация</a:t>
            </a:r>
            <a:r>
              <a:rPr lang="en-US" sz="3926" dirty="0">
                <a:solidFill>
                  <a:srgbClr val="000000"/>
                </a:solidFill>
                <a:latin typeface="HK Grotesk Light Bold"/>
              </a:rPr>
              <a:t> </a:t>
            </a:r>
            <a:r>
              <a:rPr lang="en-US" sz="3926" dirty="0" err="1">
                <a:solidFill>
                  <a:srgbClr val="000000"/>
                </a:solidFill>
                <a:latin typeface="HK Grotesk Light Bold"/>
              </a:rPr>
              <a:t>кода</a:t>
            </a:r>
            <a:r>
              <a:rPr lang="ru-RU" sz="3926" dirty="0">
                <a:solidFill>
                  <a:srgbClr val="000000"/>
                </a:solidFill>
                <a:latin typeface="HK Grotesk Light Bold"/>
              </a:rPr>
              <a:t>, редактирование базы данных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4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95571" y="0"/>
            <a:ext cx="16163729" cy="6856548"/>
          </a:xfrm>
          <a:prstGeom prst="rect">
            <a:avLst/>
          </a:prstGeom>
          <a:solidFill>
            <a:srgbClr val="45AD7E"/>
          </a:solidFill>
        </p:spPr>
      </p:sp>
      <p:sp>
        <p:nvSpPr>
          <p:cNvPr id="3" name="TextBox 3"/>
          <p:cNvSpPr txBox="1"/>
          <p:nvPr/>
        </p:nvSpPr>
        <p:spPr>
          <a:xfrm>
            <a:off x="3479104" y="568525"/>
            <a:ext cx="11329791" cy="97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27"/>
              </a:lnSpc>
            </a:pPr>
            <a:r>
              <a:rPr lang="en-US" sz="6843">
                <a:solidFill>
                  <a:srgbClr val="F0F0EE"/>
                </a:solidFill>
                <a:latin typeface="HK Grotesk Bold"/>
              </a:rPr>
              <a:t>О разработке</a:t>
            </a:r>
          </a:p>
        </p:txBody>
      </p:sp>
      <p:sp>
        <p:nvSpPr>
          <p:cNvPr id="4" name="AutoShape 4"/>
          <p:cNvSpPr/>
          <p:nvPr/>
        </p:nvSpPr>
        <p:spPr>
          <a:xfrm>
            <a:off x="8218291" y="6562048"/>
            <a:ext cx="1918289" cy="1802521"/>
          </a:xfrm>
          <a:prstGeom prst="rect">
            <a:avLst/>
          </a:prstGeom>
          <a:solidFill>
            <a:srgbClr val="F0F0EE"/>
          </a:solidFill>
        </p:spPr>
      </p:sp>
      <p:sp>
        <p:nvSpPr>
          <p:cNvPr id="5" name="AutoShape 5"/>
          <p:cNvSpPr/>
          <p:nvPr/>
        </p:nvSpPr>
        <p:spPr>
          <a:xfrm>
            <a:off x="12962365" y="6562048"/>
            <a:ext cx="1918289" cy="1802521"/>
          </a:xfrm>
          <a:prstGeom prst="rect">
            <a:avLst/>
          </a:prstGeom>
          <a:solidFill>
            <a:srgbClr val="F0F0EE"/>
          </a:solidFill>
        </p:spPr>
      </p:sp>
      <p:sp>
        <p:nvSpPr>
          <p:cNvPr id="6" name="AutoShape 6"/>
          <p:cNvSpPr/>
          <p:nvPr/>
        </p:nvSpPr>
        <p:spPr>
          <a:xfrm>
            <a:off x="3495038" y="6562048"/>
            <a:ext cx="1918289" cy="1802521"/>
          </a:xfrm>
          <a:prstGeom prst="rect">
            <a:avLst/>
          </a:prstGeom>
          <a:solidFill>
            <a:srgbClr val="F0F0EE"/>
          </a:solidFill>
        </p:spPr>
      </p:sp>
      <p:grpSp>
        <p:nvGrpSpPr>
          <p:cNvPr id="7" name="Group 7"/>
          <p:cNvGrpSpPr/>
          <p:nvPr/>
        </p:nvGrpSpPr>
        <p:grpSpPr>
          <a:xfrm>
            <a:off x="575409" y="879305"/>
            <a:ext cx="5022158" cy="298790"/>
            <a:chOff x="0" y="0"/>
            <a:chExt cx="9605948" cy="571500"/>
          </a:xfrm>
        </p:grpSpPr>
        <p:sp>
          <p:nvSpPr>
            <p:cNvPr id="8" name="Freeform 8"/>
            <p:cNvSpPr/>
            <p:nvPr/>
          </p:nvSpPr>
          <p:spPr>
            <a:xfrm>
              <a:off x="0" y="255270"/>
              <a:ext cx="9605948" cy="69850"/>
            </a:xfrm>
            <a:custGeom>
              <a:avLst/>
              <a:gdLst/>
              <a:ahLst/>
              <a:cxnLst/>
              <a:rect l="l" t="t" r="r" b="b"/>
              <a:pathLst>
                <a:path w="9605948" h="69850">
                  <a:moveTo>
                    <a:pt x="931511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605948" y="69850"/>
                  </a:lnTo>
                  <a:lnTo>
                    <a:pt x="9605948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2594142" y="879305"/>
            <a:ext cx="5195182" cy="309084"/>
            <a:chOff x="0" y="0"/>
            <a:chExt cx="9605948" cy="571500"/>
          </a:xfrm>
        </p:grpSpPr>
        <p:sp>
          <p:nvSpPr>
            <p:cNvPr id="10" name="Freeform 10"/>
            <p:cNvSpPr/>
            <p:nvPr/>
          </p:nvSpPr>
          <p:spPr>
            <a:xfrm>
              <a:off x="0" y="255270"/>
              <a:ext cx="9605948" cy="69850"/>
            </a:xfrm>
            <a:custGeom>
              <a:avLst/>
              <a:gdLst/>
              <a:ahLst/>
              <a:cxnLst/>
              <a:rect l="l" t="t" r="r" b="b"/>
              <a:pathLst>
                <a:path w="9605948" h="69850">
                  <a:moveTo>
                    <a:pt x="931511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605948" y="69850"/>
                  </a:lnTo>
                  <a:lnTo>
                    <a:pt x="9605948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3818653" y="6804242"/>
            <a:ext cx="1271061" cy="135579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431401" y="6823076"/>
            <a:ext cx="1533713" cy="131813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13151024" y="6856548"/>
            <a:ext cx="1450878" cy="1145633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703905" y="2106714"/>
            <a:ext cx="14988705" cy="2408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4"/>
              </a:lnSpc>
            </a:pPr>
            <a:r>
              <a:rPr lang="en-US" sz="3424" dirty="0" err="1">
                <a:solidFill>
                  <a:srgbClr val="F0F0EE"/>
                </a:solidFill>
                <a:latin typeface="Arimo"/>
              </a:rPr>
              <a:t>Программа</a:t>
            </a:r>
            <a:r>
              <a:rPr lang="en-US" sz="3424" dirty="0">
                <a:solidFill>
                  <a:srgbClr val="F0F0EE"/>
                </a:solidFill>
                <a:latin typeface="Arimo"/>
              </a:rPr>
              <a:t> </a:t>
            </a:r>
            <a:r>
              <a:rPr lang="en-US" sz="3424" dirty="0" err="1">
                <a:solidFill>
                  <a:srgbClr val="F0F0EE"/>
                </a:solidFill>
                <a:latin typeface="Arimo"/>
              </a:rPr>
              <a:t>предназначена</a:t>
            </a:r>
            <a:r>
              <a:rPr lang="en-US" sz="3424" dirty="0">
                <a:solidFill>
                  <a:srgbClr val="F0F0EE"/>
                </a:solidFill>
                <a:latin typeface="Arimo"/>
              </a:rPr>
              <a:t> </a:t>
            </a:r>
            <a:r>
              <a:rPr lang="en-US" sz="3424" dirty="0" err="1">
                <a:solidFill>
                  <a:srgbClr val="F0F0EE"/>
                </a:solidFill>
                <a:latin typeface="Arimo"/>
              </a:rPr>
              <a:t>для</a:t>
            </a:r>
            <a:r>
              <a:rPr lang="en-US" sz="3424" dirty="0">
                <a:solidFill>
                  <a:srgbClr val="F0F0EE"/>
                </a:solidFill>
                <a:latin typeface="Arimo"/>
              </a:rPr>
              <a:t>  </a:t>
            </a:r>
            <a:r>
              <a:rPr lang="ru-RU" sz="3424" dirty="0">
                <a:solidFill>
                  <a:srgbClr val="F0F0EE"/>
                </a:solidFill>
                <a:latin typeface="Arimo Bold"/>
              </a:rPr>
              <a:t>предоставлении информации от</a:t>
            </a:r>
            <a:r>
              <a:rPr lang="en-US" sz="3424" dirty="0">
                <a:solidFill>
                  <a:srgbClr val="F0F0EE"/>
                </a:solidFill>
                <a:latin typeface="Arimo Bold"/>
              </a:rPr>
              <a:t> </a:t>
            </a:r>
            <a:r>
              <a:rPr lang="ru-RU" sz="3424" dirty="0">
                <a:solidFill>
                  <a:srgbClr val="F0F0EE"/>
                </a:solidFill>
                <a:latin typeface="Arimo Bold"/>
              </a:rPr>
              <a:t>Автопарка</a:t>
            </a:r>
            <a:r>
              <a:rPr lang="en-US" sz="3424" dirty="0">
                <a:solidFill>
                  <a:srgbClr val="F0F0EE"/>
                </a:solidFill>
                <a:latin typeface="Arimo"/>
              </a:rPr>
              <a:t>. </a:t>
            </a:r>
            <a:r>
              <a:rPr lang="en-US" sz="3424" dirty="0" err="1">
                <a:solidFill>
                  <a:srgbClr val="F0F0EE"/>
                </a:solidFill>
                <a:latin typeface="Arimo"/>
              </a:rPr>
              <a:t>Продукт</a:t>
            </a:r>
            <a:r>
              <a:rPr lang="en-US" sz="3424" dirty="0">
                <a:solidFill>
                  <a:srgbClr val="F0F0EE"/>
                </a:solidFill>
                <a:latin typeface="Arimo"/>
              </a:rPr>
              <a:t> </a:t>
            </a:r>
            <a:r>
              <a:rPr lang="en-US" sz="3424" dirty="0" err="1">
                <a:solidFill>
                  <a:srgbClr val="F0F0EE"/>
                </a:solidFill>
                <a:latin typeface="Arimo"/>
              </a:rPr>
              <a:t>позволяет</a:t>
            </a:r>
            <a:r>
              <a:rPr lang="en-US" sz="3424" dirty="0">
                <a:solidFill>
                  <a:srgbClr val="F0F0EE"/>
                </a:solidFill>
                <a:latin typeface="Arimo"/>
              </a:rPr>
              <a:t> </a:t>
            </a:r>
            <a:r>
              <a:rPr lang="ru-RU" sz="3424" dirty="0">
                <a:solidFill>
                  <a:srgbClr val="F0F0EE"/>
                </a:solidFill>
                <a:latin typeface="Arimo Bold"/>
              </a:rPr>
              <a:t>увидеть</a:t>
            </a:r>
            <a:r>
              <a:rPr lang="en-US" sz="3424" dirty="0">
                <a:solidFill>
                  <a:srgbClr val="F0F0EE"/>
                </a:solidFill>
                <a:latin typeface="Arimo Bold"/>
              </a:rPr>
              <a:t> </a:t>
            </a:r>
            <a:r>
              <a:rPr lang="ru-RU" sz="3424" dirty="0">
                <a:solidFill>
                  <a:srgbClr val="F0F0EE"/>
                </a:solidFill>
                <a:latin typeface="Arimo Bold"/>
              </a:rPr>
              <a:t>номера машин и их маршрут</a:t>
            </a:r>
            <a:r>
              <a:rPr lang="en-US" sz="3424" dirty="0">
                <a:solidFill>
                  <a:srgbClr val="F0F0EE"/>
                </a:solidFill>
                <a:latin typeface="Arimo"/>
              </a:rPr>
              <a:t>.</a:t>
            </a:r>
          </a:p>
          <a:p>
            <a:pPr algn="ctr">
              <a:lnSpc>
                <a:spcPts val="4794"/>
              </a:lnSpc>
            </a:pPr>
            <a:r>
              <a:rPr lang="en-US" sz="3424" dirty="0" err="1">
                <a:solidFill>
                  <a:srgbClr val="F0F0EE"/>
                </a:solidFill>
                <a:latin typeface="Arimo"/>
              </a:rPr>
              <a:t>Данная</a:t>
            </a:r>
            <a:r>
              <a:rPr lang="en-US" sz="3424" dirty="0">
                <a:solidFill>
                  <a:srgbClr val="F0F0EE"/>
                </a:solidFill>
                <a:latin typeface="Arimo"/>
              </a:rPr>
              <a:t> </a:t>
            </a:r>
            <a:r>
              <a:rPr lang="en-US" sz="3424" dirty="0" err="1">
                <a:solidFill>
                  <a:srgbClr val="F0F0EE"/>
                </a:solidFill>
                <a:latin typeface="Arimo"/>
              </a:rPr>
              <a:t>разработка</a:t>
            </a:r>
            <a:r>
              <a:rPr lang="en-US" sz="3424" dirty="0">
                <a:solidFill>
                  <a:srgbClr val="F0F0EE"/>
                </a:solidFill>
                <a:latin typeface="Arimo"/>
              </a:rPr>
              <a:t> - </a:t>
            </a:r>
            <a:r>
              <a:rPr lang="en-US" sz="3424" dirty="0" err="1">
                <a:solidFill>
                  <a:srgbClr val="F0F0EE"/>
                </a:solidFill>
                <a:latin typeface="Arimo"/>
              </a:rPr>
              <a:t>это</a:t>
            </a:r>
            <a:r>
              <a:rPr lang="en-US" sz="3424" dirty="0">
                <a:solidFill>
                  <a:srgbClr val="F0F0EE"/>
                </a:solidFill>
                <a:latin typeface="Arimo"/>
              </a:rPr>
              <a:t> </a:t>
            </a:r>
            <a:r>
              <a:rPr lang="en-US" sz="3424" dirty="0" err="1">
                <a:solidFill>
                  <a:srgbClr val="F0F0EE"/>
                </a:solidFill>
                <a:latin typeface="Arimo Bold"/>
              </a:rPr>
              <a:t>программный</a:t>
            </a:r>
            <a:r>
              <a:rPr lang="en-US" sz="3424" dirty="0">
                <a:solidFill>
                  <a:srgbClr val="F0F0EE"/>
                </a:solidFill>
                <a:latin typeface="Arimo Bold"/>
              </a:rPr>
              <a:t> </a:t>
            </a:r>
            <a:r>
              <a:rPr lang="en-US" sz="3424" dirty="0" err="1">
                <a:solidFill>
                  <a:srgbClr val="F0F0EE"/>
                </a:solidFill>
                <a:latin typeface="Arimo Bold"/>
              </a:rPr>
              <a:t>комплекс</a:t>
            </a:r>
            <a:r>
              <a:rPr lang="en-US" sz="3424" dirty="0">
                <a:solidFill>
                  <a:srgbClr val="F0F0EE"/>
                </a:solidFill>
                <a:latin typeface="Arimo"/>
              </a:rPr>
              <a:t>, </a:t>
            </a:r>
            <a:r>
              <a:rPr lang="en-US" sz="3424" dirty="0" err="1">
                <a:solidFill>
                  <a:srgbClr val="F0F0EE"/>
                </a:solidFill>
                <a:latin typeface="Arimo"/>
              </a:rPr>
              <a:t>предназначенный</a:t>
            </a:r>
            <a:r>
              <a:rPr lang="en-US" sz="3424" dirty="0">
                <a:solidFill>
                  <a:srgbClr val="F0F0EE"/>
                </a:solidFill>
                <a:latin typeface="Arimo"/>
              </a:rPr>
              <a:t> </a:t>
            </a:r>
            <a:r>
              <a:rPr lang="en-US" sz="3424" dirty="0" err="1">
                <a:solidFill>
                  <a:srgbClr val="F0F0EE"/>
                </a:solidFill>
                <a:latin typeface="Arimo"/>
              </a:rPr>
              <a:t>для</a:t>
            </a:r>
            <a:r>
              <a:rPr lang="ru-RU" sz="3424" dirty="0">
                <a:solidFill>
                  <a:srgbClr val="F0F0EE"/>
                </a:solidFill>
                <a:latin typeface="Arimo"/>
              </a:rPr>
              <a:t> отслеживания </a:t>
            </a:r>
            <a:r>
              <a:rPr lang="ru-RU" sz="3424" dirty="0" err="1">
                <a:solidFill>
                  <a:srgbClr val="F0F0EE"/>
                </a:solidFill>
                <a:latin typeface="Arimo"/>
              </a:rPr>
              <a:t>информации,про</a:t>
            </a:r>
            <a:r>
              <a:rPr lang="ru-RU" sz="3424" dirty="0">
                <a:solidFill>
                  <a:srgbClr val="F0F0EE"/>
                </a:solidFill>
                <a:latin typeface="Arimo"/>
              </a:rPr>
              <a:t> автобусы и их маршруты</a:t>
            </a:r>
            <a:endParaRPr lang="en-US" sz="3424" dirty="0">
              <a:solidFill>
                <a:srgbClr val="F0F0EE"/>
              </a:solidFill>
              <a:latin typeface="Arim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532850" y="8711347"/>
            <a:ext cx="3842667" cy="546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ru-RU" sz="3200" dirty="0">
                <a:solidFill>
                  <a:srgbClr val="F0F0EE"/>
                </a:solidFill>
                <a:latin typeface="HK Grotesk Light Bold"/>
              </a:rPr>
              <a:t>Запись маршрутов</a:t>
            </a:r>
            <a:endParaRPr lang="en-US" sz="3200" dirty="0">
              <a:solidFill>
                <a:srgbClr val="F0F0EE"/>
              </a:solidFill>
              <a:latin typeface="HK Grotesk Light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256102" y="8711347"/>
            <a:ext cx="3842667" cy="546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0F0EE"/>
                </a:solidFill>
                <a:latin typeface="HK Grotesk Light Bold"/>
              </a:rPr>
              <a:t>Система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000177" y="8711347"/>
            <a:ext cx="3842667" cy="546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 err="1">
                <a:solidFill>
                  <a:srgbClr val="F0F0EE"/>
                </a:solidFill>
                <a:latin typeface="HK Grotesk Light Bold"/>
              </a:rPr>
              <a:t>Картотека</a:t>
            </a:r>
            <a:endParaRPr lang="en-US" sz="3200" dirty="0">
              <a:solidFill>
                <a:srgbClr val="F0F0EE"/>
              </a:solidFill>
              <a:latin typeface="HK Grotesk Light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4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7259300" cy="5318624"/>
          </a:xfrm>
          <a:prstGeom prst="rect">
            <a:avLst/>
          </a:prstGeom>
          <a:solidFill>
            <a:srgbClr val="45AD7E"/>
          </a:solidFill>
        </p:spPr>
      </p:sp>
      <p:sp>
        <p:nvSpPr>
          <p:cNvPr id="3" name="TextBox 3"/>
          <p:cNvSpPr txBox="1"/>
          <p:nvPr/>
        </p:nvSpPr>
        <p:spPr>
          <a:xfrm>
            <a:off x="388721" y="693277"/>
            <a:ext cx="11150350" cy="1141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10"/>
              </a:lnSpc>
            </a:pPr>
            <a:r>
              <a:rPr lang="en-US" sz="8510" spc="-170">
                <a:solidFill>
                  <a:srgbClr val="F0F0EE"/>
                </a:solidFill>
                <a:latin typeface="HK Grotesk Bold"/>
              </a:rPr>
              <a:t>Цели и задачи проекта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8721" y="2523686"/>
            <a:ext cx="11960924" cy="1741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80"/>
              </a:lnSpc>
            </a:pPr>
            <a:r>
              <a:rPr lang="en-US" sz="3523" dirty="0" err="1">
                <a:solidFill>
                  <a:srgbClr val="17242D"/>
                </a:solidFill>
                <a:latin typeface="HK Grotesk Light Bold"/>
              </a:rPr>
              <a:t>Целью</a:t>
            </a:r>
            <a:r>
              <a:rPr lang="en-US" sz="3523" dirty="0">
                <a:solidFill>
                  <a:srgbClr val="17242D"/>
                </a:solidFill>
                <a:latin typeface="HK Grotesk Light Bold"/>
              </a:rPr>
              <a:t> </a:t>
            </a:r>
            <a:r>
              <a:rPr lang="en-US" sz="3523" dirty="0" err="1">
                <a:solidFill>
                  <a:srgbClr val="17242D"/>
                </a:solidFill>
                <a:latin typeface="HK Grotesk Light Bold"/>
              </a:rPr>
              <a:t>является</a:t>
            </a:r>
            <a:r>
              <a:rPr lang="en-US" sz="3523" dirty="0">
                <a:solidFill>
                  <a:srgbClr val="17242D"/>
                </a:solidFill>
                <a:latin typeface="HK Grotesk Light Bold"/>
              </a:rPr>
              <a:t> </a:t>
            </a:r>
            <a:r>
              <a:rPr lang="en-US" sz="3523" dirty="0" err="1">
                <a:solidFill>
                  <a:srgbClr val="17242D"/>
                </a:solidFill>
                <a:latin typeface="HK Grotesk Light Bold"/>
              </a:rPr>
              <a:t>разработка</a:t>
            </a:r>
            <a:r>
              <a:rPr lang="en-US" sz="3523" dirty="0">
                <a:solidFill>
                  <a:srgbClr val="17242D"/>
                </a:solidFill>
                <a:latin typeface="HK Grotesk Light Bold"/>
              </a:rPr>
              <a:t> </a:t>
            </a:r>
            <a:r>
              <a:rPr lang="en-US" sz="3523" dirty="0" err="1">
                <a:solidFill>
                  <a:srgbClr val="17242D"/>
                </a:solidFill>
                <a:latin typeface="HK Grotesk Light Bold"/>
              </a:rPr>
              <a:t>программы</a:t>
            </a:r>
            <a:r>
              <a:rPr lang="en-US" sz="3523" dirty="0">
                <a:solidFill>
                  <a:srgbClr val="17242D"/>
                </a:solidFill>
                <a:latin typeface="HK Grotesk Light Bold"/>
              </a:rPr>
              <a:t> </a:t>
            </a:r>
            <a:r>
              <a:rPr lang="en-US" sz="3523" dirty="0" err="1">
                <a:solidFill>
                  <a:srgbClr val="17242D"/>
                </a:solidFill>
                <a:latin typeface="HK Grotesk Light Bold"/>
              </a:rPr>
              <a:t>для</a:t>
            </a:r>
            <a:r>
              <a:rPr lang="en-US" sz="3523" dirty="0">
                <a:solidFill>
                  <a:srgbClr val="17242D"/>
                </a:solidFill>
                <a:latin typeface="HK Grotesk Light Bold"/>
              </a:rPr>
              <a:t> </a:t>
            </a:r>
            <a:r>
              <a:rPr lang="en-US" sz="3523" dirty="0" err="1">
                <a:solidFill>
                  <a:srgbClr val="17242D"/>
                </a:solidFill>
                <a:latin typeface="HK Grotesk Light Bold"/>
              </a:rPr>
              <a:t>системы</a:t>
            </a:r>
            <a:r>
              <a:rPr lang="en-US" sz="3523" dirty="0">
                <a:solidFill>
                  <a:srgbClr val="17242D"/>
                </a:solidFill>
                <a:latin typeface="HK Grotesk Light Bold"/>
              </a:rPr>
              <a:t> </a:t>
            </a:r>
            <a:r>
              <a:rPr lang="ru-RU" sz="3523" dirty="0" err="1">
                <a:solidFill>
                  <a:srgbClr val="17242D"/>
                </a:solidFill>
                <a:latin typeface="HK Grotesk Light Bold"/>
              </a:rPr>
              <a:t>Автопарковых</a:t>
            </a:r>
            <a:r>
              <a:rPr lang="en-US" sz="3523" dirty="0">
                <a:solidFill>
                  <a:srgbClr val="17242D"/>
                </a:solidFill>
                <a:latin typeface="HK Grotesk Light Bold"/>
              </a:rPr>
              <a:t> </a:t>
            </a:r>
            <a:r>
              <a:rPr lang="en-US" sz="3523" dirty="0" err="1">
                <a:solidFill>
                  <a:srgbClr val="17242D"/>
                </a:solidFill>
                <a:latin typeface="HK Grotesk Light Bold"/>
              </a:rPr>
              <a:t>процессов</a:t>
            </a:r>
            <a:r>
              <a:rPr lang="en-US" sz="3523" dirty="0">
                <a:solidFill>
                  <a:srgbClr val="17242D"/>
                </a:solidFill>
                <a:latin typeface="HK Grotesk Light Bold"/>
              </a:rPr>
              <a:t> </a:t>
            </a:r>
            <a:r>
              <a:rPr lang="en-US" sz="3523" dirty="0" err="1">
                <a:solidFill>
                  <a:srgbClr val="17242D"/>
                </a:solidFill>
                <a:latin typeface="HK Grotesk Light Bold"/>
              </a:rPr>
              <a:t>от</a:t>
            </a:r>
            <a:r>
              <a:rPr lang="en-US" sz="3523" dirty="0">
                <a:solidFill>
                  <a:srgbClr val="17242D"/>
                </a:solidFill>
                <a:latin typeface="HK Grotesk Light Bold"/>
              </a:rPr>
              <a:t> </a:t>
            </a:r>
            <a:r>
              <a:rPr lang="ru-RU" sz="3523" dirty="0">
                <a:solidFill>
                  <a:srgbClr val="17242D"/>
                </a:solidFill>
                <a:latin typeface="HK Grotesk Light Bold"/>
              </a:rPr>
              <a:t>добавления</a:t>
            </a:r>
            <a:r>
              <a:rPr lang="en-US" sz="3523" dirty="0">
                <a:solidFill>
                  <a:srgbClr val="17242D"/>
                </a:solidFill>
                <a:latin typeface="HK Grotesk Light Bold"/>
              </a:rPr>
              <a:t> </a:t>
            </a:r>
            <a:r>
              <a:rPr lang="ru-RU" sz="3523" dirty="0">
                <a:solidFill>
                  <a:srgbClr val="17242D"/>
                </a:solidFill>
                <a:latin typeface="HK Grotesk Light Bold"/>
              </a:rPr>
              <a:t>маршрутов </a:t>
            </a:r>
            <a:r>
              <a:rPr lang="en-US" sz="3523" dirty="0" err="1">
                <a:solidFill>
                  <a:srgbClr val="17242D"/>
                </a:solidFill>
                <a:latin typeface="HK Grotesk Light Bold"/>
              </a:rPr>
              <a:t>до</a:t>
            </a:r>
            <a:r>
              <a:rPr lang="en-US" sz="3523" dirty="0">
                <a:solidFill>
                  <a:srgbClr val="17242D"/>
                </a:solidFill>
                <a:latin typeface="HK Grotesk Light Bold"/>
              </a:rPr>
              <a:t> </a:t>
            </a:r>
            <a:r>
              <a:rPr lang="ru-RU" sz="3523" dirty="0">
                <a:solidFill>
                  <a:srgbClr val="17242D"/>
                </a:solidFill>
                <a:latin typeface="HK Grotesk Light Bold"/>
              </a:rPr>
              <a:t>счёта зарплаты водителей автобусов</a:t>
            </a:r>
            <a:endParaRPr lang="en-US" sz="3523" dirty="0">
              <a:solidFill>
                <a:srgbClr val="17242D"/>
              </a:solidFill>
              <a:latin typeface="HK Grotesk Light Bold"/>
            </a:endParaRPr>
          </a:p>
        </p:txBody>
      </p:sp>
      <p:sp>
        <p:nvSpPr>
          <p:cNvPr id="5" name="TextBox 5"/>
          <p:cNvSpPr txBox="1"/>
          <p:nvPr/>
        </p:nvSpPr>
        <p:spPr>
          <a:xfrm rot="-5400000">
            <a:off x="-1935679" y="6852641"/>
            <a:ext cx="5109793" cy="1390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45"/>
              </a:lnSpc>
            </a:pPr>
            <a:r>
              <a:rPr lang="en-US" sz="8189">
                <a:solidFill>
                  <a:srgbClr val="45AD7E"/>
                </a:solidFill>
                <a:latin typeface="20db Bold"/>
              </a:rPr>
              <a:t>ЗАДАЧИ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2993905" y="1447800"/>
            <a:ext cx="4684495" cy="4265395"/>
            <a:chOff x="0" y="0"/>
            <a:chExt cx="1913890" cy="174266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742663"/>
            </a:xfrm>
            <a:custGeom>
              <a:avLst/>
              <a:gdLst/>
              <a:ahLst/>
              <a:cxnLst/>
              <a:rect l="l" t="t" r="r" b="b"/>
              <a:pathLst>
                <a:path w="1913890" h="1742663">
                  <a:moveTo>
                    <a:pt x="0" y="0"/>
                  </a:moveTo>
                  <a:lnTo>
                    <a:pt x="0" y="1742663"/>
                  </a:lnTo>
                  <a:lnTo>
                    <a:pt x="1913890" y="1742663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681703"/>
                  </a:moveTo>
                  <a:lnTo>
                    <a:pt x="59690" y="1681703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681703"/>
                  </a:lnTo>
                  <a:close/>
                </a:path>
              </a:pathLst>
            </a:custGeom>
            <a:solidFill>
              <a:srgbClr val="FFFFFF">
                <a:alpha val="36862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3191343" y="1913354"/>
            <a:ext cx="4605505" cy="8373646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0" y="1593064"/>
            <a:ext cx="8142232" cy="484417"/>
            <a:chOff x="0" y="0"/>
            <a:chExt cx="9605948" cy="571500"/>
          </a:xfrm>
        </p:grpSpPr>
        <p:sp>
          <p:nvSpPr>
            <p:cNvPr id="10" name="Freeform 10"/>
            <p:cNvSpPr/>
            <p:nvPr/>
          </p:nvSpPr>
          <p:spPr>
            <a:xfrm>
              <a:off x="0" y="255270"/>
              <a:ext cx="9605948" cy="69850"/>
            </a:xfrm>
            <a:custGeom>
              <a:avLst/>
              <a:gdLst/>
              <a:ahLst/>
              <a:cxnLst/>
              <a:rect l="l" t="t" r="r" b="b"/>
              <a:pathLst>
                <a:path w="9605948" h="69850">
                  <a:moveTo>
                    <a:pt x="931511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605948" y="69850"/>
                  </a:lnTo>
                  <a:lnTo>
                    <a:pt x="9605948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897180" y="5852044"/>
            <a:ext cx="10677625" cy="448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62"/>
              </a:lnSpc>
              <a:spcBef>
                <a:spcPct val="0"/>
              </a:spcBef>
            </a:pPr>
            <a:r>
              <a:rPr lang="en-US" sz="2687">
                <a:solidFill>
                  <a:srgbClr val="FFFFFF"/>
                </a:solidFill>
                <a:latin typeface="Trocchi"/>
              </a:rPr>
              <a:t>Изучить актуальную информацию по области данной задачи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97180" y="6651908"/>
            <a:ext cx="10677625" cy="448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62"/>
              </a:lnSpc>
              <a:spcBef>
                <a:spcPct val="0"/>
              </a:spcBef>
            </a:pPr>
            <a:r>
              <a:rPr lang="en-US" sz="2687">
                <a:solidFill>
                  <a:srgbClr val="FFFFFF"/>
                </a:solidFill>
                <a:latin typeface="Trocchi"/>
              </a:rPr>
              <a:t>Подобрать средства для разработки программного продукта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97180" y="7399937"/>
            <a:ext cx="10677625" cy="448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62"/>
              </a:lnSpc>
              <a:spcBef>
                <a:spcPct val="0"/>
              </a:spcBef>
            </a:pPr>
            <a:r>
              <a:rPr lang="en-US" sz="2687">
                <a:solidFill>
                  <a:srgbClr val="FFFFFF"/>
                </a:solidFill>
                <a:latin typeface="Trocchi"/>
              </a:rPr>
              <a:t>Подобрать наиболее удобный для пользователя дизайн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97180" y="8064531"/>
            <a:ext cx="10677625" cy="917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62"/>
              </a:lnSpc>
              <a:spcBef>
                <a:spcPct val="0"/>
              </a:spcBef>
            </a:pPr>
            <a:r>
              <a:rPr lang="en-US" sz="2687">
                <a:solidFill>
                  <a:srgbClr val="FFFFFF"/>
                </a:solidFill>
                <a:latin typeface="Trocchi"/>
              </a:rPr>
              <a:t>Учесть требования к задаче и разработать подобранный интерфейс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543050" y="6000165"/>
            <a:ext cx="200025" cy="200025"/>
            <a:chOff x="0" y="0"/>
            <a:chExt cx="1913890" cy="19138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543050" y="6800029"/>
            <a:ext cx="200025" cy="200025"/>
            <a:chOff x="0" y="0"/>
            <a:chExt cx="1913890" cy="191389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543050" y="7548058"/>
            <a:ext cx="200025" cy="200025"/>
            <a:chOff x="0" y="0"/>
            <a:chExt cx="1913890" cy="191389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543050" y="8209965"/>
            <a:ext cx="200025" cy="200025"/>
            <a:chOff x="0" y="0"/>
            <a:chExt cx="1913890" cy="191389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183796" y="0"/>
            <a:ext cx="3104204" cy="10287000"/>
          </a:xfrm>
          <a:prstGeom prst="rect">
            <a:avLst/>
          </a:prstGeom>
          <a:solidFill>
            <a:srgbClr val="17242D"/>
          </a:solidFill>
        </p:spPr>
      </p:sp>
      <p:sp>
        <p:nvSpPr>
          <p:cNvPr id="3" name="TextBox 3"/>
          <p:cNvSpPr txBox="1"/>
          <p:nvPr/>
        </p:nvSpPr>
        <p:spPr>
          <a:xfrm rot="5400000">
            <a:off x="12385084" y="3985314"/>
            <a:ext cx="8387304" cy="1714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97"/>
              </a:lnSpc>
            </a:pPr>
            <a:r>
              <a:rPr lang="en-US" sz="8098" spc="-161">
                <a:solidFill>
                  <a:srgbClr val="45AD7E"/>
                </a:solidFill>
                <a:latin typeface="HK Grotesk Medium Bold"/>
              </a:rPr>
              <a:t>Функциональные характеристики</a:t>
            </a:r>
          </a:p>
        </p:txBody>
      </p:sp>
      <p:sp>
        <p:nvSpPr>
          <p:cNvPr id="4" name="AutoShape 4"/>
          <p:cNvSpPr/>
          <p:nvPr/>
        </p:nvSpPr>
        <p:spPr>
          <a:xfrm>
            <a:off x="0" y="406523"/>
            <a:ext cx="1836263" cy="9931427"/>
          </a:xfrm>
          <a:prstGeom prst="rect">
            <a:avLst/>
          </a:prstGeom>
          <a:solidFill>
            <a:srgbClr val="45AD7E"/>
          </a:solidFill>
        </p:spPr>
      </p:sp>
      <p:grpSp>
        <p:nvGrpSpPr>
          <p:cNvPr id="5" name="Group 5"/>
          <p:cNvGrpSpPr/>
          <p:nvPr/>
        </p:nvGrpSpPr>
        <p:grpSpPr>
          <a:xfrm>
            <a:off x="0" y="406523"/>
            <a:ext cx="1836263" cy="9880477"/>
            <a:chOff x="0" y="0"/>
            <a:chExt cx="2448351" cy="13173969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alphaModFix amt="36000"/>
            </a:blip>
            <a:srcRect l="15766" r="71851"/>
            <a:stretch>
              <a:fillRect/>
            </a:stretch>
          </p:blipFill>
          <p:spPr>
            <a:xfrm>
              <a:off x="0" y="0"/>
              <a:ext cx="2448351" cy="13173969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0145768" y="164314"/>
            <a:ext cx="8142232" cy="484417"/>
            <a:chOff x="0" y="0"/>
            <a:chExt cx="9605948" cy="571500"/>
          </a:xfrm>
        </p:grpSpPr>
        <p:sp>
          <p:nvSpPr>
            <p:cNvPr id="8" name="Freeform 8"/>
            <p:cNvSpPr/>
            <p:nvPr/>
          </p:nvSpPr>
          <p:spPr>
            <a:xfrm>
              <a:off x="0" y="255270"/>
              <a:ext cx="9605948" cy="69850"/>
            </a:xfrm>
            <a:custGeom>
              <a:avLst/>
              <a:gdLst/>
              <a:ahLst/>
              <a:cxnLst/>
              <a:rect l="l" t="t" r="r" b="b"/>
              <a:pathLst>
                <a:path w="9605948" h="69850">
                  <a:moveTo>
                    <a:pt x="931511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605948" y="69850"/>
                  </a:lnTo>
                  <a:lnTo>
                    <a:pt x="9605948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504595" y="237583"/>
            <a:ext cx="5679201" cy="337881"/>
            <a:chOff x="0" y="0"/>
            <a:chExt cx="9605948" cy="571500"/>
          </a:xfrm>
        </p:grpSpPr>
        <p:sp>
          <p:nvSpPr>
            <p:cNvPr id="10" name="Freeform 10"/>
            <p:cNvSpPr/>
            <p:nvPr/>
          </p:nvSpPr>
          <p:spPr>
            <a:xfrm>
              <a:off x="0" y="255270"/>
              <a:ext cx="9605948" cy="69850"/>
            </a:xfrm>
            <a:custGeom>
              <a:avLst/>
              <a:gdLst/>
              <a:ahLst/>
              <a:cxnLst/>
              <a:rect l="l" t="t" r="r" b="b"/>
              <a:pathLst>
                <a:path w="9605948" h="69850">
                  <a:moveTo>
                    <a:pt x="931511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605948" y="69850"/>
                  </a:lnTo>
                  <a:lnTo>
                    <a:pt x="9605948" y="0"/>
                  </a:lnTo>
                  <a:close/>
                </a:path>
              </a:pathLst>
            </a:custGeom>
            <a:solidFill>
              <a:srgbClr val="17242D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2286519" y="2033727"/>
            <a:ext cx="2215496" cy="190408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2406690" y="4479709"/>
            <a:ext cx="1975154" cy="197515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2544333" y="7042600"/>
            <a:ext cx="1957682" cy="1482318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867237" y="1936652"/>
            <a:ext cx="7232119" cy="571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4200" spc="-84">
                <a:solidFill>
                  <a:srgbClr val="1D7151"/>
                </a:solidFill>
                <a:latin typeface="HK Grotesk Medium"/>
              </a:rPr>
              <a:t>ПРИВЛЕКАТЕЛЬНОСТЬ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83027" y="2451076"/>
            <a:ext cx="10525483" cy="1486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54"/>
              </a:lnSpc>
            </a:pPr>
            <a:r>
              <a:rPr lang="en-US" sz="2824" spc="56">
                <a:solidFill>
                  <a:srgbClr val="17242D"/>
                </a:solidFill>
                <a:latin typeface="HK Grotesk Light"/>
              </a:rPr>
              <a:t>Хороший интерфейс должен быть привлекательным, чтобы доставлять пользователю удовольствие при работе с программным продуктом.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4867237" y="4479709"/>
            <a:ext cx="8890199" cy="1785056"/>
            <a:chOff x="0" y="0"/>
            <a:chExt cx="11853599" cy="2380075"/>
          </a:xfrm>
        </p:grpSpPr>
        <p:sp>
          <p:nvSpPr>
            <p:cNvPr id="17" name="TextBox 17"/>
            <p:cNvSpPr txBox="1"/>
            <p:nvPr/>
          </p:nvSpPr>
          <p:spPr>
            <a:xfrm>
              <a:off x="0" y="66675"/>
              <a:ext cx="11853599" cy="7843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4200" spc="-84">
                  <a:solidFill>
                    <a:srgbClr val="1D7151"/>
                  </a:solidFill>
                  <a:latin typeface="HK Grotesk Medium"/>
                </a:rPr>
                <a:t>ЛАКОНИЧНОСТЬ И ПРОСТОТА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997484"/>
              <a:ext cx="11853599" cy="13825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60">
                  <a:solidFill>
                    <a:srgbClr val="17242D"/>
                  </a:solidFill>
                  <a:latin typeface="HK Grotesk Light"/>
                </a:rPr>
                <a:t>Интерфейс не должен быть перегружен лишней информацией.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883027" y="6768366"/>
            <a:ext cx="9565679" cy="2848193"/>
            <a:chOff x="0" y="0"/>
            <a:chExt cx="12754239" cy="3797591"/>
          </a:xfrm>
        </p:grpSpPr>
        <p:sp>
          <p:nvSpPr>
            <p:cNvPr id="20" name="TextBox 20"/>
            <p:cNvSpPr txBox="1"/>
            <p:nvPr/>
          </p:nvSpPr>
          <p:spPr>
            <a:xfrm>
              <a:off x="0" y="66675"/>
              <a:ext cx="12754239" cy="7843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4200" spc="-84">
                  <a:solidFill>
                    <a:srgbClr val="1D7151"/>
                  </a:solidFill>
                  <a:latin typeface="HK Grotesk Medium"/>
                </a:rPr>
                <a:t>СИСТЕМАТИЗАЦИЯ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997484"/>
              <a:ext cx="12754239" cy="2800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3000" spc="60">
                  <a:solidFill>
                    <a:srgbClr val="17242D"/>
                  </a:solidFill>
                  <a:latin typeface="HK Grotesk Light"/>
                </a:rPr>
                <a:t>Упрощения и автоматизации операций, связанных с регистрацией, систематизаций, поиском и обработкой данных о с</a:t>
              </a:r>
              <a:r>
                <a:rPr lang="en-US" sz="2999" spc="59">
                  <a:solidFill>
                    <a:srgbClr val="17242D"/>
                  </a:solidFill>
                  <a:latin typeface="HK Grotesk Light"/>
                </a:rPr>
                <a:t>тудентах</a:t>
              </a:r>
            </a:p>
            <a:p>
              <a:pPr>
                <a:lnSpc>
                  <a:spcPts val="420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0" y="9616559"/>
            <a:ext cx="5679201" cy="337881"/>
            <a:chOff x="0" y="0"/>
            <a:chExt cx="9605948" cy="571500"/>
          </a:xfrm>
        </p:grpSpPr>
        <p:sp>
          <p:nvSpPr>
            <p:cNvPr id="23" name="Freeform 23"/>
            <p:cNvSpPr/>
            <p:nvPr/>
          </p:nvSpPr>
          <p:spPr>
            <a:xfrm>
              <a:off x="0" y="255270"/>
              <a:ext cx="9605948" cy="69850"/>
            </a:xfrm>
            <a:custGeom>
              <a:avLst/>
              <a:gdLst/>
              <a:ahLst/>
              <a:cxnLst/>
              <a:rect l="l" t="t" r="r" b="b"/>
              <a:pathLst>
                <a:path w="9605948" h="69850">
                  <a:moveTo>
                    <a:pt x="931511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605948" y="69850"/>
                  </a:lnTo>
                  <a:lnTo>
                    <a:pt x="9605948" y="0"/>
                  </a:lnTo>
                  <a:close/>
                </a:path>
              </a:pathLst>
            </a:custGeom>
            <a:solidFill>
              <a:srgbClr val="17242D"/>
            </a:solid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183796" y="0"/>
            <a:ext cx="3104204" cy="10287000"/>
          </a:xfrm>
          <a:prstGeom prst="rect">
            <a:avLst/>
          </a:prstGeom>
          <a:solidFill>
            <a:srgbClr val="17242D"/>
          </a:solidFill>
        </p:spPr>
      </p:sp>
      <p:sp>
        <p:nvSpPr>
          <p:cNvPr id="3" name="TextBox 3"/>
          <p:cNvSpPr txBox="1"/>
          <p:nvPr/>
        </p:nvSpPr>
        <p:spPr>
          <a:xfrm rot="5400000">
            <a:off x="12385084" y="3987150"/>
            <a:ext cx="8387304" cy="1710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97"/>
              </a:lnSpc>
            </a:pPr>
            <a:r>
              <a:rPr lang="ru-RU" sz="8098" spc="-161" dirty="0">
                <a:solidFill>
                  <a:srgbClr val="45AD7E"/>
                </a:solidFill>
                <a:latin typeface="HK Grotesk Medium Bold"/>
              </a:rPr>
              <a:t>Используемые инструменты</a:t>
            </a:r>
            <a:endParaRPr lang="en-US" sz="8098" spc="-161" dirty="0">
              <a:solidFill>
                <a:srgbClr val="45AD7E"/>
              </a:solidFill>
              <a:latin typeface="HK Grotesk Medium Bold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0" y="406523"/>
            <a:ext cx="1836263" cy="9931427"/>
          </a:xfrm>
          <a:prstGeom prst="rect">
            <a:avLst/>
          </a:prstGeom>
          <a:solidFill>
            <a:srgbClr val="45AD7E"/>
          </a:solidFill>
        </p:spPr>
      </p:sp>
      <p:grpSp>
        <p:nvGrpSpPr>
          <p:cNvPr id="5" name="Group 5"/>
          <p:cNvGrpSpPr/>
          <p:nvPr/>
        </p:nvGrpSpPr>
        <p:grpSpPr>
          <a:xfrm>
            <a:off x="0" y="406523"/>
            <a:ext cx="1836263" cy="9880477"/>
            <a:chOff x="0" y="0"/>
            <a:chExt cx="2448351" cy="13173969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alphaModFix amt="36000"/>
            </a:blip>
            <a:srcRect l="15766" r="71851"/>
            <a:stretch>
              <a:fillRect/>
            </a:stretch>
          </p:blipFill>
          <p:spPr>
            <a:xfrm>
              <a:off x="0" y="0"/>
              <a:ext cx="2448351" cy="13173969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0145768" y="164314"/>
            <a:ext cx="8142232" cy="484417"/>
            <a:chOff x="0" y="0"/>
            <a:chExt cx="9605948" cy="571500"/>
          </a:xfrm>
        </p:grpSpPr>
        <p:sp>
          <p:nvSpPr>
            <p:cNvPr id="8" name="Freeform 8"/>
            <p:cNvSpPr/>
            <p:nvPr/>
          </p:nvSpPr>
          <p:spPr>
            <a:xfrm>
              <a:off x="0" y="255270"/>
              <a:ext cx="9605948" cy="69850"/>
            </a:xfrm>
            <a:custGeom>
              <a:avLst/>
              <a:gdLst/>
              <a:ahLst/>
              <a:cxnLst/>
              <a:rect l="l" t="t" r="r" b="b"/>
              <a:pathLst>
                <a:path w="9605948" h="69850">
                  <a:moveTo>
                    <a:pt x="931511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605948" y="69850"/>
                  </a:lnTo>
                  <a:lnTo>
                    <a:pt x="9605948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504595" y="237583"/>
            <a:ext cx="5679201" cy="337881"/>
            <a:chOff x="0" y="0"/>
            <a:chExt cx="9605948" cy="571500"/>
          </a:xfrm>
        </p:grpSpPr>
        <p:sp>
          <p:nvSpPr>
            <p:cNvPr id="10" name="Freeform 10"/>
            <p:cNvSpPr/>
            <p:nvPr/>
          </p:nvSpPr>
          <p:spPr>
            <a:xfrm>
              <a:off x="0" y="255270"/>
              <a:ext cx="9605948" cy="69850"/>
            </a:xfrm>
            <a:custGeom>
              <a:avLst/>
              <a:gdLst/>
              <a:ahLst/>
              <a:cxnLst/>
              <a:rect l="l" t="t" r="r" b="b"/>
              <a:pathLst>
                <a:path w="9605948" h="69850">
                  <a:moveTo>
                    <a:pt x="931511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605948" y="69850"/>
                  </a:lnTo>
                  <a:lnTo>
                    <a:pt x="9605948" y="0"/>
                  </a:lnTo>
                  <a:close/>
                </a:path>
              </a:pathLst>
            </a:custGeom>
            <a:solidFill>
              <a:srgbClr val="17242D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2286519" y="2033727"/>
            <a:ext cx="2215496" cy="190408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2406690" y="4479709"/>
            <a:ext cx="1975154" cy="197515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2544333" y="7042600"/>
            <a:ext cx="1957682" cy="1482318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867237" y="1936652"/>
            <a:ext cx="7232119" cy="546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4200" spc="-84" dirty="0">
                <a:solidFill>
                  <a:srgbClr val="1D7151"/>
                </a:solidFill>
                <a:latin typeface="HK Grotesk Medium"/>
              </a:rPr>
              <a:t>Navigation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867237" y="4529715"/>
            <a:ext cx="8890199" cy="546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4200" spc="-84" dirty="0">
                <a:solidFill>
                  <a:srgbClr val="1D7151"/>
                </a:solidFill>
                <a:latin typeface="HK Grotesk Medium"/>
              </a:rPr>
              <a:t>ROOM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0" y="9616559"/>
            <a:ext cx="5679201" cy="337881"/>
            <a:chOff x="0" y="0"/>
            <a:chExt cx="9605948" cy="571500"/>
          </a:xfrm>
        </p:grpSpPr>
        <p:sp>
          <p:nvSpPr>
            <p:cNvPr id="23" name="Freeform 23"/>
            <p:cNvSpPr/>
            <p:nvPr/>
          </p:nvSpPr>
          <p:spPr>
            <a:xfrm>
              <a:off x="0" y="255270"/>
              <a:ext cx="9605948" cy="69850"/>
            </a:xfrm>
            <a:custGeom>
              <a:avLst/>
              <a:gdLst/>
              <a:ahLst/>
              <a:cxnLst/>
              <a:rect l="l" t="t" r="r" b="b"/>
              <a:pathLst>
                <a:path w="9605948" h="69850">
                  <a:moveTo>
                    <a:pt x="931511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605948" y="69850"/>
                  </a:lnTo>
                  <a:lnTo>
                    <a:pt x="9605948" y="0"/>
                  </a:lnTo>
                  <a:close/>
                </a:path>
              </a:pathLst>
            </a:custGeom>
            <a:solidFill>
              <a:srgbClr val="17242D"/>
            </a:solidFill>
          </p:spPr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DF25EAC-5CFC-D7DF-4D3A-4D3CE9B15184}"/>
              </a:ext>
            </a:extLst>
          </p:cNvPr>
          <p:cNvSpPr txBox="1"/>
          <p:nvPr/>
        </p:nvSpPr>
        <p:spPr>
          <a:xfrm>
            <a:off x="4867236" y="6973296"/>
            <a:ext cx="7232119" cy="1084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4200" spc="-84" dirty="0">
                <a:solidFill>
                  <a:srgbClr val="1D7151"/>
                </a:solidFill>
                <a:latin typeface="HK Grotesk Medium"/>
              </a:rPr>
              <a:t>Spinner</a:t>
            </a:r>
            <a:br>
              <a:rPr lang="en-US" sz="4200" spc="-84" dirty="0">
                <a:solidFill>
                  <a:srgbClr val="1D7151"/>
                </a:solidFill>
                <a:latin typeface="HK Grotesk Medium"/>
              </a:rPr>
            </a:br>
            <a:r>
              <a:rPr lang="en-US" sz="4200" spc="-84" dirty="0">
                <a:solidFill>
                  <a:srgbClr val="1D7151"/>
                </a:solidFill>
                <a:latin typeface="HK Grotesk Medium"/>
              </a:rPr>
              <a:t>Radio Button</a:t>
            </a:r>
          </a:p>
        </p:txBody>
      </p:sp>
    </p:spTree>
    <p:extLst>
      <p:ext uri="{BB962C8B-B14F-4D97-AF65-F5344CB8AC3E}">
        <p14:creationId xmlns:p14="http://schemas.microsoft.com/office/powerpoint/2010/main" val="3110084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056909"/>
            <a:ext cx="17259300" cy="2230091"/>
          </a:xfrm>
          <a:prstGeom prst="rect">
            <a:avLst/>
          </a:prstGeom>
          <a:solidFill>
            <a:srgbClr val="45AD7E"/>
          </a:solidFill>
        </p:spPr>
      </p:sp>
      <p:sp>
        <p:nvSpPr>
          <p:cNvPr id="3" name="TextBox 3"/>
          <p:cNvSpPr txBox="1"/>
          <p:nvPr/>
        </p:nvSpPr>
        <p:spPr>
          <a:xfrm>
            <a:off x="661357" y="1197863"/>
            <a:ext cx="14058070" cy="1803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8800" spc="-175">
                <a:solidFill>
                  <a:srgbClr val="1D7151"/>
                </a:solidFill>
                <a:latin typeface="HK Grotesk Bold"/>
              </a:rPr>
              <a:t>Главное окно</a:t>
            </a:r>
          </a:p>
          <a:p>
            <a:pPr>
              <a:lnSpc>
                <a:spcPts val="6600"/>
              </a:lnSpc>
            </a:pPr>
            <a:r>
              <a:rPr lang="en-US" sz="8800" spc="-175">
                <a:solidFill>
                  <a:srgbClr val="1D7151"/>
                </a:solidFill>
                <a:latin typeface="HK Grotesk Bold"/>
              </a:rPr>
              <a:t>программы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67803" y="8388964"/>
            <a:ext cx="1221581" cy="1221581"/>
            <a:chOff x="0" y="0"/>
            <a:chExt cx="1628775" cy="1628775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1628775" cy="1628775"/>
            </a:xfrm>
            <a:prstGeom prst="rect">
              <a:avLst/>
            </a:prstGeom>
            <a:solidFill>
              <a:srgbClr val="17242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259216" y="398383"/>
              <a:ext cx="1110343" cy="9177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5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661785" y="8457472"/>
            <a:ext cx="10372552" cy="1563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5"/>
              </a:lnSpc>
            </a:pPr>
            <a:r>
              <a:rPr lang="en-US" sz="3181">
                <a:solidFill>
                  <a:srgbClr val="17242D"/>
                </a:solidFill>
                <a:latin typeface="HK Grotesk Light Bold"/>
              </a:rPr>
              <a:t>Простота интерфейса способствует </a:t>
            </a:r>
          </a:p>
          <a:p>
            <a:pPr>
              <a:lnSpc>
                <a:spcPts val="4135"/>
              </a:lnSpc>
            </a:pPr>
            <a:r>
              <a:rPr lang="en-US" sz="3181">
                <a:solidFill>
                  <a:srgbClr val="17242D"/>
                </a:solidFill>
                <a:latin typeface="HK Grotesk Light Bold"/>
              </a:rPr>
              <a:t>взаимодействию пользователя с информацией</a:t>
            </a:r>
          </a:p>
          <a:p>
            <a:pPr>
              <a:lnSpc>
                <a:spcPts val="4135"/>
              </a:lnSpc>
            </a:pPr>
            <a:endParaRPr/>
          </a:p>
        </p:txBody>
      </p:sp>
      <p:grpSp>
        <p:nvGrpSpPr>
          <p:cNvPr id="9" name="Group 9"/>
          <p:cNvGrpSpPr/>
          <p:nvPr/>
        </p:nvGrpSpPr>
        <p:grpSpPr>
          <a:xfrm rot="-5400000">
            <a:off x="-1215158" y="1835972"/>
            <a:ext cx="3016856" cy="435217"/>
            <a:chOff x="0" y="0"/>
            <a:chExt cx="3961550" cy="571500"/>
          </a:xfrm>
        </p:grpSpPr>
        <p:sp>
          <p:nvSpPr>
            <p:cNvPr id="10" name="Freeform 10"/>
            <p:cNvSpPr/>
            <p:nvPr/>
          </p:nvSpPr>
          <p:spPr>
            <a:xfrm>
              <a:off x="0" y="255270"/>
              <a:ext cx="3961550" cy="69850"/>
            </a:xfrm>
            <a:custGeom>
              <a:avLst/>
              <a:gdLst/>
              <a:ahLst/>
              <a:cxnLst/>
              <a:rect l="l" t="t" r="r" b="b"/>
              <a:pathLst>
                <a:path w="3961550" h="69850">
                  <a:moveTo>
                    <a:pt x="36707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961550" y="69850"/>
                  </a:lnTo>
                  <a:lnTo>
                    <a:pt x="3961550" y="0"/>
                  </a:lnTo>
                  <a:close/>
                </a:path>
              </a:pathLst>
            </a:custGeom>
            <a:solidFill>
              <a:srgbClr val="393839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293270" y="327544"/>
            <a:ext cx="2430370" cy="386455"/>
            <a:chOff x="0" y="0"/>
            <a:chExt cx="3594100" cy="571500"/>
          </a:xfrm>
        </p:grpSpPr>
        <p:sp>
          <p:nvSpPr>
            <p:cNvPr id="12" name="Freeform 12"/>
            <p:cNvSpPr/>
            <p:nvPr/>
          </p:nvSpPr>
          <p:spPr>
            <a:xfrm>
              <a:off x="0" y="255270"/>
              <a:ext cx="3594100" cy="69850"/>
            </a:xfrm>
            <a:custGeom>
              <a:avLst/>
              <a:gdLst/>
              <a:ahLst/>
              <a:cxnLst/>
              <a:rect l="l" t="t" r="r" b="b"/>
              <a:pathLst>
                <a:path w="3594100" h="69850">
                  <a:moveTo>
                    <a:pt x="33032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594100" y="69850"/>
                  </a:lnTo>
                  <a:lnTo>
                    <a:pt x="3594100" y="0"/>
                  </a:lnTo>
                  <a:close/>
                </a:path>
              </a:pathLst>
            </a:custGeom>
            <a:solidFill>
              <a:srgbClr val="393839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353687" y="8567603"/>
            <a:ext cx="1049813" cy="864304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661357" y="2962847"/>
            <a:ext cx="7363108" cy="599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18"/>
              </a:lnSpc>
            </a:pPr>
            <a:r>
              <a:rPr lang="en-US" sz="3706" spc="1260">
                <a:solidFill>
                  <a:srgbClr val="17242D"/>
                </a:solidFill>
                <a:latin typeface="HK Grotesk Light Bold"/>
              </a:rPr>
              <a:t>включает в себя: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1357" y="3695700"/>
            <a:ext cx="6847668" cy="549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446" dirty="0" err="1">
                <a:solidFill>
                  <a:srgbClr val="17242D"/>
                </a:solidFill>
                <a:latin typeface="HK Grotesk Light"/>
              </a:rPr>
              <a:t>меню</a:t>
            </a:r>
            <a:r>
              <a:rPr lang="en-US" sz="3446" dirty="0">
                <a:solidFill>
                  <a:srgbClr val="17242D"/>
                </a:solidFill>
                <a:latin typeface="HK Grotesk Light"/>
              </a:rPr>
              <a:t> </a:t>
            </a:r>
            <a:r>
              <a:rPr lang="en-US" sz="3446" dirty="0" err="1">
                <a:solidFill>
                  <a:srgbClr val="17242D"/>
                </a:solidFill>
                <a:latin typeface="HK Grotesk Light"/>
              </a:rPr>
              <a:t>для</a:t>
            </a:r>
            <a:r>
              <a:rPr lang="en-US" sz="3446" dirty="0">
                <a:solidFill>
                  <a:srgbClr val="17242D"/>
                </a:solidFill>
                <a:latin typeface="HK Grotesk Light"/>
              </a:rPr>
              <a:t> </a:t>
            </a:r>
            <a:r>
              <a:rPr lang="ru-RU" sz="3446" dirty="0">
                <a:solidFill>
                  <a:srgbClr val="17242D"/>
                </a:solidFill>
                <a:latin typeface="HK Grotesk Light"/>
              </a:rPr>
              <a:t>выбора режима работы: </a:t>
            </a:r>
            <a:endParaRPr lang="en-US" sz="3446" dirty="0">
              <a:solidFill>
                <a:srgbClr val="17242D"/>
              </a:solidFill>
              <a:latin typeface="HK Grotesk Light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9E40758-7620-2ABC-BFC5-985ADF0A6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099" y="916548"/>
            <a:ext cx="3362325" cy="665732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2F0DB60-8D05-985D-5CBB-1B483F991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3424" y="731550"/>
            <a:ext cx="3352800" cy="72771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145961A-BC3A-B863-D938-C907D020EA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56372" y="741709"/>
            <a:ext cx="33528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6EB1E-8F83-AC11-7E3D-D62CBCBC9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7E72E89-3C40-8C5D-3240-18BF0F85EAFE}"/>
              </a:ext>
            </a:extLst>
          </p:cNvPr>
          <p:cNvSpPr/>
          <p:nvPr/>
        </p:nvSpPr>
        <p:spPr>
          <a:xfrm>
            <a:off x="1028700" y="7974091"/>
            <a:ext cx="17259300" cy="2230091"/>
          </a:xfrm>
          <a:prstGeom prst="rect">
            <a:avLst/>
          </a:prstGeom>
          <a:solidFill>
            <a:srgbClr val="45AD7E"/>
          </a:solidFill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FAE31ED6-8BB5-5EC7-6C6A-441F1744F114}"/>
              </a:ext>
            </a:extLst>
          </p:cNvPr>
          <p:cNvSpPr txBox="1"/>
          <p:nvPr/>
        </p:nvSpPr>
        <p:spPr>
          <a:xfrm>
            <a:off x="661357" y="1197863"/>
            <a:ext cx="14058070" cy="1803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ru-RU" sz="8800" spc="-175" dirty="0">
                <a:solidFill>
                  <a:srgbClr val="1D7151"/>
                </a:solidFill>
                <a:latin typeface="HK Grotesk Bold"/>
              </a:rPr>
              <a:t>Второе</a:t>
            </a:r>
            <a:r>
              <a:rPr lang="en-US" sz="8800" spc="-175" dirty="0">
                <a:solidFill>
                  <a:srgbClr val="1D7151"/>
                </a:solidFill>
                <a:latin typeface="HK Grotesk Bold"/>
              </a:rPr>
              <a:t> </a:t>
            </a:r>
            <a:r>
              <a:rPr lang="en-US" sz="8800" spc="-175" dirty="0" err="1">
                <a:solidFill>
                  <a:srgbClr val="1D7151"/>
                </a:solidFill>
                <a:latin typeface="HK Grotesk Bold"/>
              </a:rPr>
              <a:t>окно</a:t>
            </a:r>
            <a:endParaRPr lang="en-US" sz="8800" spc="-175" dirty="0">
              <a:solidFill>
                <a:srgbClr val="1D7151"/>
              </a:solidFill>
              <a:latin typeface="HK Grotesk Bold"/>
            </a:endParaRPr>
          </a:p>
          <a:p>
            <a:pPr>
              <a:lnSpc>
                <a:spcPts val="6600"/>
              </a:lnSpc>
            </a:pPr>
            <a:r>
              <a:rPr lang="en-US" sz="8800" spc="-175" dirty="0" err="1">
                <a:solidFill>
                  <a:srgbClr val="1D7151"/>
                </a:solidFill>
                <a:latin typeface="HK Grotesk Bold"/>
              </a:rPr>
              <a:t>программы</a:t>
            </a:r>
            <a:endParaRPr lang="en-US" sz="8800" spc="-175" dirty="0">
              <a:solidFill>
                <a:srgbClr val="1D7151"/>
              </a:solidFill>
              <a:latin typeface="HK Grotesk Bold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45DA1BD3-F4B6-242A-A4AE-F67AD1512CD9}"/>
              </a:ext>
            </a:extLst>
          </p:cNvPr>
          <p:cNvGrpSpPr/>
          <p:nvPr/>
        </p:nvGrpSpPr>
        <p:grpSpPr>
          <a:xfrm>
            <a:off x="267803" y="8388964"/>
            <a:ext cx="1221581" cy="1221581"/>
            <a:chOff x="0" y="0"/>
            <a:chExt cx="1628775" cy="1628775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365EFDB8-0A48-F211-1257-7AE73F8873E6}"/>
                </a:ext>
              </a:extLst>
            </p:cNvPr>
            <p:cNvSpPr/>
            <p:nvPr/>
          </p:nvSpPr>
          <p:spPr>
            <a:xfrm>
              <a:off x="0" y="0"/>
              <a:ext cx="1628775" cy="1628775"/>
            </a:xfrm>
            <a:prstGeom prst="rect">
              <a:avLst/>
            </a:prstGeom>
            <a:solidFill>
              <a:srgbClr val="17242D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C9071257-DE63-C593-B31F-232C69A5C0C5}"/>
                </a:ext>
              </a:extLst>
            </p:cNvPr>
            <p:cNvSpPr txBox="1"/>
            <p:nvPr/>
          </p:nvSpPr>
          <p:spPr>
            <a:xfrm>
              <a:off x="259216" y="398383"/>
              <a:ext cx="1110343" cy="9177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50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A5ADC7C1-643A-F5DA-F5FD-06699BDE2977}"/>
              </a:ext>
            </a:extLst>
          </p:cNvPr>
          <p:cNvSpPr txBox="1"/>
          <p:nvPr/>
        </p:nvSpPr>
        <p:spPr>
          <a:xfrm>
            <a:off x="1661785" y="8457472"/>
            <a:ext cx="10372552" cy="1563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5"/>
              </a:lnSpc>
            </a:pPr>
            <a:r>
              <a:rPr lang="en-US" sz="3181">
                <a:solidFill>
                  <a:srgbClr val="17242D"/>
                </a:solidFill>
                <a:latin typeface="HK Grotesk Light Bold"/>
              </a:rPr>
              <a:t>Простота интерфейса способствует </a:t>
            </a:r>
          </a:p>
          <a:p>
            <a:pPr>
              <a:lnSpc>
                <a:spcPts val="4135"/>
              </a:lnSpc>
            </a:pPr>
            <a:r>
              <a:rPr lang="en-US" sz="3181">
                <a:solidFill>
                  <a:srgbClr val="17242D"/>
                </a:solidFill>
                <a:latin typeface="HK Grotesk Light Bold"/>
              </a:rPr>
              <a:t>взаимодействию пользователя с информацией</a:t>
            </a:r>
          </a:p>
          <a:p>
            <a:pPr>
              <a:lnSpc>
                <a:spcPts val="4135"/>
              </a:lnSpc>
            </a:pPr>
            <a:endParaRPr/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770D76A9-6730-AB4B-5BBC-47C78C4992D0}"/>
              </a:ext>
            </a:extLst>
          </p:cNvPr>
          <p:cNvGrpSpPr/>
          <p:nvPr/>
        </p:nvGrpSpPr>
        <p:grpSpPr>
          <a:xfrm rot="-5400000">
            <a:off x="-1215158" y="1835972"/>
            <a:ext cx="3016856" cy="435217"/>
            <a:chOff x="0" y="0"/>
            <a:chExt cx="3961550" cy="571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34D6364-4853-E123-CF5D-C5892062B7AF}"/>
                </a:ext>
              </a:extLst>
            </p:cNvPr>
            <p:cNvSpPr/>
            <p:nvPr/>
          </p:nvSpPr>
          <p:spPr>
            <a:xfrm>
              <a:off x="0" y="255270"/>
              <a:ext cx="3961550" cy="69850"/>
            </a:xfrm>
            <a:custGeom>
              <a:avLst/>
              <a:gdLst/>
              <a:ahLst/>
              <a:cxnLst/>
              <a:rect l="l" t="t" r="r" b="b"/>
              <a:pathLst>
                <a:path w="3961550" h="69850">
                  <a:moveTo>
                    <a:pt x="36707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961550" y="69850"/>
                  </a:lnTo>
                  <a:lnTo>
                    <a:pt x="3961550" y="0"/>
                  </a:lnTo>
                  <a:close/>
                </a:path>
              </a:pathLst>
            </a:custGeom>
            <a:solidFill>
              <a:srgbClr val="393839"/>
            </a:solidFill>
          </p:spPr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530A8654-8705-DAE5-C252-606FD4ACED4B}"/>
              </a:ext>
            </a:extLst>
          </p:cNvPr>
          <p:cNvGrpSpPr/>
          <p:nvPr/>
        </p:nvGrpSpPr>
        <p:grpSpPr>
          <a:xfrm>
            <a:off x="293270" y="327544"/>
            <a:ext cx="2430370" cy="386455"/>
            <a:chOff x="0" y="0"/>
            <a:chExt cx="3594100" cy="5715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E8912B42-3F03-530A-067B-5D46AAA089A3}"/>
                </a:ext>
              </a:extLst>
            </p:cNvPr>
            <p:cNvSpPr/>
            <p:nvPr/>
          </p:nvSpPr>
          <p:spPr>
            <a:xfrm>
              <a:off x="0" y="255270"/>
              <a:ext cx="3594100" cy="69850"/>
            </a:xfrm>
            <a:custGeom>
              <a:avLst/>
              <a:gdLst/>
              <a:ahLst/>
              <a:cxnLst/>
              <a:rect l="l" t="t" r="r" b="b"/>
              <a:pathLst>
                <a:path w="3594100" h="69850">
                  <a:moveTo>
                    <a:pt x="33032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594100" y="69850"/>
                  </a:lnTo>
                  <a:lnTo>
                    <a:pt x="3594100" y="0"/>
                  </a:lnTo>
                  <a:close/>
                </a:path>
              </a:pathLst>
            </a:custGeom>
            <a:solidFill>
              <a:srgbClr val="393839"/>
            </a:solidFill>
          </p:spPr>
        </p:sp>
      </p:grpSp>
      <p:pic>
        <p:nvPicPr>
          <p:cNvPr id="15" name="Picture 15">
            <a:extLst>
              <a:ext uri="{FF2B5EF4-FFF2-40B4-BE49-F238E27FC236}">
                <a16:creationId xmlns:a16="http://schemas.microsoft.com/office/drawing/2014/main" id="{DB82C935-6687-82B1-36CB-C5D23B70CB5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353687" y="8567603"/>
            <a:ext cx="1049813" cy="864304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BC805A51-896F-B7EE-A226-950A30C1C185}"/>
              </a:ext>
            </a:extLst>
          </p:cNvPr>
          <p:cNvSpPr txBox="1"/>
          <p:nvPr/>
        </p:nvSpPr>
        <p:spPr>
          <a:xfrm>
            <a:off x="661357" y="2962847"/>
            <a:ext cx="7363108" cy="599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18"/>
              </a:lnSpc>
            </a:pPr>
            <a:r>
              <a:rPr lang="en-US" sz="3706" spc="1260" dirty="0" err="1">
                <a:solidFill>
                  <a:srgbClr val="17242D"/>
                </a:solidFill>
                <a:latin typeface="HK Grotesk Light Bold"/>
              </a:rPr>
              <a:t>включает</a:t>
            </a:r>
            <a:r>
              <a:rPr lang="en-US" sz="3706" spc="1260" dirty="0">
                <a:solidFill>
                  <a:srgbClr val="17242D"/>
                </a:solidFill>
                <a:latin typeface="HK Grotesk Light Bold"/>
              </a:rPr>
              <a:t> в </a:t>
            </a:r>
            <a:r>
              <a:rPr lang="en-US" sz="3706" spc="1260" dirty="0" err="1">
                <a:solidFill>
                  <a:srgbClr val="17242D"/>
                </a:solidFill>
                <a:latin typeface="HK Grotesk Light Bold"/>
              </a:rPr>
              <a:t>себя</a:t>
            </a:r>
            <a:r>
              <a:rPr lang="en-US" sz="3706" spc="1260" dirty="0">
                <a:solidFill>
                  <a:srgbClr val="17242D"/>
                </a:solidFill>
                <a:latin typeface="HK Grotesk Light Bold"/>
              </a:rPr>
              <a:t>: 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9A7A76D2-4902-D1B7-223C-DE437F207F50}"/>
              </a:ext>
            </a:extLst>
          </p:cNvPr>
          <p:cNvSpPr txBox="1"/>
          <p:nvPr/>
        </p:nvSpPr>
        <p:spPr>
          <a:xfrm>
            <a:off x="661357" y="3695700"/>
            <a:ext cx="6847668" cy="112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446" dirty="0" err="1">
                <a:solidFill>
                  <a:srgbClr val="17242D"/>
                </a:solidFill>
                <a:latin typeface="HK Grotesk Light"/>
              </a:rPr>
              <a:t>меню</a:t>
            </a:r>
            <a:r>
              <a:rPr lang="en-US" sz="3446" dirty="0">
                <a:solidFill>
                  <a:srgbClr val="17242D"/>
                </a:solidFill>
                <a:latin typeface="HK Grotesk Light"/>
              </a:rPr>
              <a:t> </a:t>
            </a:r>
            <a:r>
              <a:rPr lang="en-US" sz="3446" dirty="0" err="1">
                <a:solidFill>
                  <a:srgbClr val="17242D"/>
                </a:solidFill>
                <a:latin typeface="HK Grotesk Light"/>
              </a:rPr>
              <a:t>для</a:t>
            </a:r>
            <a:r>
              <a:rPr lang="en-US" sz="3446" dirty="0">
                <a:solidFill>
                  <a:srgbClr val="17242D"/>
                </a:solidFill>
                <a:latin typeface="HK Grotesk Light"/>
              </a:rPr>
              <a:t> </a:t>
            </a:r>
            <a:r>
              <a:rPr lang="ru-RU" sz="3446" dirty="0">
                <a:solidFill>
                  <a:srgbClr val="17242D"/>
                </a:solidFill>
                <a:latin typeface="HK Grotesk Light"/>
              </a:rPr>
              <a:t>выбора Действий работы:</a:t>
            </a:r>
            <a:br>
              <a:rPr lang="ru-RU" sz="3446" dirty="0">
                <a:solidFill>
                  <a:srgbClr val="17242D"/>
                </a:solidFill>
                <a:latin typeface="HK Grotesk Light"/>
              </a:rPr>
            </a:br>
            <a:r>
              <a:rPr lang="ru-RU" sz="3446" dirty="0">
                <a:solidFill>
                  <a:srgbClr val="17242D"/>
                </a:solidFill>
                <a:latin typeface="HK Grotesk Light"/>
              </a:rPr>
              <a:t>а также меню поиска по маршруту </a:t>
            </a:r>
            <a:endParaRPr lang="en-US" sz="3446" dirty="0">
              <a:solidFill>
                <a:srgbClr val="17242D"/>
              </a:solidFill>
              <a:latin typeface="HK Grotesk Light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7B07D62-CFC8-E447-857F-F48F09960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841" y="313006"/>
            <a:ext cx="3633213" cy="733629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1365A39-88B4-19CE-51C2-07FA91134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2048" y="4841817"/>
            <a:ext cx="4236882" cy="326845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17CEB48-B698-6BF6-881E-8B1C626AE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9902" y="256305"/>
            <a:ext cx="3486733" cy="736294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B71349A-7BB2-507F-FC1D-874CFC328F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25968" y="165876"/>
            <a:ext cx="3495675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017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7E869-9AF0-E3FE-E4A2-01A10CFD9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B798A1B0-3633-A6BF-BAC6-D6D8402C8AB8}"/>
              </a:ext>
            </a:extLst>
          </p:cNvPr>
          <p:cNvSpPr/>
          <p:nvPr/>
        </p:nvSpPr>
        <p:spPr>
          <a:xfrm>
            <a:off x="1028700" y="8056909"/>
            <a:ext cx="17259300" cy="2230091"/>
          </a:xfrm>
          <a:prstGeom prst="rect">
            <a:avLst/>
          </a:prstGeom>
          <a:solidFill>
            <a:srgbClr val="45AD7E"/>
          </a:solidFill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0B10AED9-015C-231D-6C8E-AF1EEA03E4F5}"/>
              </a:ext>
            </a:extLst>
          </p:cNvPr>
          <p:cNvSpPr txBox="1"/>
          <p:nvPr/>
        </p:nvSpPr>
        <p:spPr>
          <a:xfrm>
            <a:off x="661357" y="1197863"/>
            <a:ext cx="14058070" cy="1779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ru-RU" sz="8800" spc="-175" dirty="0">
                <a:solidFill>
                  <a:srgbClr val="1D7151"/>
                </a:solidFill>
                <a:latin typeface="HK Grotesk Bold"/>
              </a:rPr>
              <a:t>Просмотр</a:t>
            </a:r>
          </a:p>
          <a:p>
            <a:pPr>
              <a:lnSpc>
                <a:spcPts val="6600"/>
              </a:lnSpc>
            </a:pPr>
            <a:r>
              <a:rPr lang="ru-RU" sz="8800" spc="-175" dirty="0">
                <a:solidFill>
                  <a:srgbClr val="1D7151"/>
                </a:solidFill>
                <a:latin typeface="HK Grotesk Bold"/>
              </a:rPr>
              <a:t>автобусов</a:t>
            </a:r>
            <a:endParaRPr lang="en-US" sz="8800" spc="-175" dirty="0">
              <a:solidFill>
                <a:srgbClr val="1D7151"/>
              </a:solidFill>
              <a:latin typeface="HK Grotesk Bold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CC985640-0860-3DFE-06A5-22A103086556}"/>
              </a:ext>
            </a:extLst>
          </p:cNvPr>
          <p:cNvGrpSpPr/>
          <p:nvPr/>
        </p:nvGrpSpPr>
        <p:grpSpPr>
          <a:xfrm>
            <a:off x="267803" y="8388964"/>
            <a:ext cx="1221581" cy="1221581"/>
            <a:chOff x="0" y="0"/>
            <a:chExt cx="1628775" cy="1628775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675A3A90-A4BD-6976-508A-3251FBB3FE45}"/>
                </a:ext>
              </a:extLst>
            </p:cNvPr>
            <p:cNvSpPr/>
            <p:nvPr/>
          </p:nvSpPr>
          <p:spPr>
            <a:xfrm>
              <a:off x="0" y="0"/>
              <a:ext cx="1628775" cy="1628775"/>
            </a:xfrm>
            <a:prstGeom prst="rect">
              <a:avLst/>
            </a:prstGeom>
            <a:solidFill>
              <a:srgbClr val="17242D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0E6FE9E3-A315-3A52-8BA5-81589FDE3F44}"/>
                </a:ext>
              </a:extLst>
            </p:cNvPr>
            <p:cNvSpPr txBox="1"/>
            <p:nvPr/>
          </p:nvSpPr>
          <p:spPr>
            <a:xfrm>
              <a:off x="259216" y="398383"/>
              <a:ext cx="1110343" cy="9177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50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A235759A-1E41-B41C-D9BB-E2F41C570622}"/>
              </a:ext>
            </a:extLst>
          </p:cNvPr>
          <p:cNvSpPr txBox="1"/>
          <p:nvPr/>
        </p:nvSpPr>
        <p:spPr>
          <a:xfrm>
            <a:off x="1661785" y="8457472"/>
            <a:ext cx="10372552" cy="1563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5"/>
              </a:lnSpc>
            </a:pPr>
            <a:r>
              <a:rPr lang="en-US" sz="3181">
                <a:solidFill>
                  <a:srgbClr val="17242D"/>
                </a:solidFill>
                <a:latin typeface="HK Grotesk Light Bold"/>
              </a:rPr>
              <a:t>Простота интерфейса способствует </a:t>
            </a:r>
          </a:p>
          <a:p>
            <a:pPr>
              <a:lnSpc>
                <a:spcPts val="4135"/>
              </a:lnSpc>
            </a:pPr>
            <a:r>
              <a:rPr lang="en-US" sz="3181">
                <a:solidFill>
                  <a:srgbClr val="17242D"/>
                </a:solidFill>
                <a:latin typeface="HK Grotesk Light Bold"/>
              </a:rPr>
              <a:t>взаимодействию пользователя с информацией</a:t>
            </a:r>
          </a:p>
          <a:p>
            <a:pPr>
              <a:lnSpc>
                <a:spcPts val="4135"/>
              </a:lnSpc>
            </a:pPr>
            <a:endParaRPr/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D5FE3EE8-BA53-7D70-D862-5367352FAB7E}"/>
              </a:ext>
            </a:extLst>
          </p:cNvPr>
          <p:cNvGrpSpPr/>
          <p:nvPr/>
        </p:nvGrpSpPr>
        <p:grpSpPr>
          <a:xfrm rot="-5400000">
            <a:off x="-1215158" y="1835972"/>
            <a:ext cx="3016856" cy="435217"/>
            <a:chOff x="0" y="0"/>
            <a:chExt cx="3961550" cy="571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7D252E1-2735-AB72-E1F4-630B6820BB47}"/>
                </a:ext>
              </a:extLst>
            </p:cNvPr>
            <p:cNvSpPr/>
            <p:nvPr/>
          </p:nvSpPr>
          <p:spPr>
            <a:xfrm>
              <a:off x="0" y="255270"/>
              <a:ext cx="3961550" cy="69850"/>
            </a:xfrm>
            <a:custGeom>
              <a:avLst/>
              <a:gdLst/>
              <a:ahLst/>
              <a:cxnLst/>
              <a:rect l="l" t="t" r="r" b="b"/>
              <a:pathLst>
                <a:path w="3961550" h="69850">
                  <a:moveTo>
                    <a:pt x="36707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961550" y="69850"/>
                  </a:lnTo>
                  <a:lnTo>
                    <a:pt x="3961550" y="0"/>
                  </a:lnTo>
                  <a:close/>
                </a:path>
              </a:pathLst>
            </a:custGeom>
            <a:solidFill>
              <a:srgbClr val="393839"/>
            </a:solidFill>
          </p:spPr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099AFDD8-0CCB-7458-F648-B4BCA2201E91}"/>
              </a:ext>
            </a:extLst>
          </p:cNvPr>
          <p:cNvGrpSpPr/>
          <p:nvPr/>
        </p:nvGrpSpPr>
        <p:grpSpPr>
          <a:xfrm>
            <a:off x="293270" y="327544"/>
            <a:ext cx="2430370" cy="386455"/>
            <a:chOff x="0" y="0"/>
            <a:chExt cx="3594100" cy="5715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DA1E2C16-4C78-8922-7561-F97BFF8941A4}"/>
                </a:ext>
              </a:extLst>
            </p:cNvPr>
            <p:cNvSpPr/>
            <p:nvPr/>
          </p:nvSpPr>
          <p:spPr>
            <a:xfrm>
              <a:off x="0" y="255270"/>
              <a:ext cx="3594100" cy="69850"/>
            </a:xfrm>
            <a:custGeom>
              <a:avLst/>
              <a:gdLst/>
              <a:ahLst/>
              <a:cxnLst/>
              <a:rect l="l" t="t" r="r" b="b"/>
              <a:pathLst>
                <a:path w="3594100" h="69850">
                  <a:moveTo>
                    <a:pt x="33032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594100" y="69850"/>
                  </a:lnTo>
                  <a:lnTo>
                    <a:pt x="3594100" y="0"/>
                  </a:lnTo>
                  <a:close/>
                </a:path>
              </a:pathLst>
            </a:custGeom>
            <a:solidFill>
              <a:srgbClr val="393839"/>
            </a:solidFill>
          </p:spPr>
        </p:sp>
      </p:grpSp>
      <p:pic>
        <p:nvPicPr>
          <p:cNvPr id="15" name="Picture 15">
            <a:extLst>
              <a:ext uri="{FF2B5EF4-FFF2-40B4-BE49-F238E27FC236}">
                <a16:creationId xmlns:a16="http://schemas.microsoft.com/office/drawing/2014/main" id="{E1776E42-6061-6525-5C73-9F6DDB38618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353687" y="8567603"/>
            <a:ext cx="1049813" cy="864304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CB4A7399-C000-F5AC-5A21-330FA5B3D2C8}"/>
              </a:ext>
            </a:extLst>
          </p:cNvPr>
          <p:cNvSpPr txBox="1"/>
          <p:nvPr/>
        </p:nvSpPr>
        <p:spPr>
          <a:xfrm>
            <a:off x="661357" y="2962847"/>
            <a:ext cx="7363108" cy="599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18"/>
              </a:lnSpc>
            </a:pPr>
            <a:r>
              <a:rPr lang="en-US" sz="3706" spc="1260" dirty="0" err="1">
                <a:solidFill>
                  <a:srgbClr val="17242D"/>
                </a:solidFill>
                <a:latin typeface="HK Grotesk Light Bold"/>
              </a:rPr>
              <a:t>включает</a:t>
            </a:r>
            <a:r>
              <a:rPr lang="en-US" sz="3706" spc="1260" dirty="0">
                <a:solidFill>
                  <a:srgbClr val="17242D"/>
                </a:solidFill>
                <a:latin typeface="HK Grotesk Light Bold"/>
              </a:rPr>
              <a:t> в </a:t>
            </a:r>
            <a:r>
              <a:rPr lang="en-US" sz="3706" spc="1260" dirty="0" err="1">
                <a:solidFill>
                  <a:srgbClr val="17242D"/>
                </a:solidFill>
                <a:latin typeface="HK Grotesk Light Bold"/>
              </a:rPr>
              <a:t>себя</a:t>
            </a:r>
            <a:r>
              <a:rPr lang="en-US" sz="3706" spc="1260" dirty="0">
                <a:solidFill>
                  <a:srgbClr val="17242D"/>
                </a:solidFill>
                <a:latin typeface="HK Grotesk Light Bold"/>
              </a:rPr>
              <a:t>: 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286BE20F-E332-8EC1-250D-9B3265E05034}"/>
              </a:ext>
            </a:extLst>
          </p:cNvPr>
          <p:cNvSpPr txBox="1"/>
          <p:nvPr/>
        </p:nvSpPr>
        <p:spPr>
          <a:xfrm>
            <a:off x="661357" y="3695700"/>
            <a:ext cx="6847668" cy="112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ru-RU" sz="3446" dirty="0">
                <a:solidFill>
                  <a:srgbClr val="17242D"/>
                </a:solidFill>
                <a:latin typeface="HK Grotesk Light"/>
              </a:rPr>
              <a:t>Меню с информацией про автобусы</a:t>
            </a:r>
          </a:p>
          <a:p>
            <a:pPr>
              <a:lnSpc>
                <a:spcPts val="4480"/>
              </a:lnSpc>
            </a:pPr>
            <a:r>
              <a:rPr lang="ru-RU" sz="3446" dirty="0">
                <a:solidFill>
                  <a:srgbClr val="17242D"/>
                </a:solidFill>
                <a:latin typeface="HK Grotesk Light"/>
              </a:rPr>
              <a:t>И возможностью группировки</a:t>
            </a:r>
            <a:endParaRPr lang="en-US" sz="3446" dirty="0">
              <a:solidFill>
                <a:srgbClr val="17242D"/>
              </a:solidFill>
              <a:latin typeface="HK Grotesk Light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7D0D97B-87DA-FC7D-9511-1BB31BA46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8483" y="145393"/>
            <a:ext cx="3343275" cy="721995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FEF4212-DB30-C9A1-F936-9A048D758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5694" y="145393"/>
            <a:ext cx="3952505" cy="71688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9146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026A5-09A7-6763-B055-E3F8D0DB5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C26AAA6F-4E94-0DAC-A628-5814410259B0}"/>
              </a:ext>
            </a:extLst>
          </p:cNvPr>
          <p:cNvSpPr/>
          <p:nvPr/>
        </p:nvSpPr>
        <p:spPr>
          <a:xfrm>
            <a:off x="1028700" y="8056909"/>
            <a:ext cx="17259300" cy="2230091"/>
          </a:xfrm>
          <a:prstGeom prst="rect">
            <a:avLst/>
          </a:prstGeom>
          <a:solidFill>
            <a:srgbClr val="45AD7E"/>
          </a:solidFill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7EEC5467-9C88-94CF-0332-85D020A9396A}"/>
              </a:ext>
            </a:extLst>
          </p:cNvPr>
          <p:cNvSpPr txBox="1"/>
          <p:nvPr/>
        </p:nvSpPr>
        <p:spPr>
          <a:xfrm>
            <a:off x="661357" y="1197863"/>
            <a:ext cx="14058070" cy="1779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ru-RU" sz="8800" spc="-175" dirty="0">
                <a:solidFill>
                  <a:srgbClr val="1D7151"/>
                </a:solidFill>
                <a:latin typeface="HK Grotesk Bold"/>
              </a:rPr>
              <a:t>Просмотр</a:t>
            </a:r>
          </a:p>
          <a:p>
            <a:pPr>
              <a:lnSpc>
                <a:spcPts val="6600"/>
              </a:lnSpc>
            </a:pPr>
            <a:r>
              <a:rPr lang="ru-RU" sz="8800" spc="-175" dirty="0">
                <a:solidFill>
                  <a:srgbClr val="1D7151"/>
                </a:solidFill>
                <a:latin typeface="HK Grotesk Bold"/>
              </a:rPr>
              <a:t>водителей</a:t>
            </a:r>
            <a:endParaRPr lang="en-US" sz="8800" spc="-175" dirty="0">
              <a:solidFill>
                <a:srgbClr val="1D7151"/>
              </a:solidFill>
              <a:latin typeface="HK Grotesk Bold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C70C4BE1-DC92-9379-CDFF-32B48120D25C}"/>
              </a:ext>
            </a:extLst>
          </p:cNvPr>
          <p:cNvGrpSpPr/>
          <p:nvPr/>
        </p:nvGrpSpPr>
        <p:grpSpPr>
          <a:xfrm>
            <a:off x="267803" y="8388964"/>
            <a:ext cx="1221581" cy="1221581"/>
            <a:chOff x="0" y="0"/>
            <a:chExt cx="1628775" cy="1628775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F35A8315-8136-EE3E-3AFD-9AA51B0CDF40}"/>
                </a:ext>
              </a:extLst>
            </p:cNvPr>
            <p:cNvSpPr/>
            <p:nvPr/>
          </p:nvSpPr>
          <p:spPr>
            <a:xfrm>
              <a:off x="0" y="0"/>
              <a:ext cx="1628775" cy="1628775"/>
            </a:xfrm>
            <a:prstGeom prst="rect">
              <a:avLst/>
            </a:prstGeom>
            <a:solidFill>
              <a:srgbClr val="17242D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3C41C323-E99D-D8CF-AF57-95060DC6159D}"/>
                </a:ext>
              </a:extLst>
            </p:cNvPr>
            <p:cNvSpPr txBox="1"/>
            <p:nvPr/>
          </p:nvSpPr>
          <p:spPr>
            <a:xfrm>
              <a:off x="259216" y="398383"/>
              <a:ext cx="1110343" cy="9177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50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F1DDCA97-FE93-E33D-8B0C-0672523BFDA2}"/>
              </a:ext>
            </a:extLst>
          </p:cNvPr>
          <p:cNvSpPr txBox="1"/>
          <p:nvPr/>
        </p:nvSpPr>
        <p:spPr>
          <a:xfrm>
            <a:off x="1661785" y="8457472"/>
            <a:ext cx="10372552" cy="1563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5"/>
              </a:lnSpc>
            </a:pPr>
            <a:r>
              <a:rPr lang="en-US" sz="3181">
                <a:solidFill>
                  <a:srgbClr val="17242D"/>
                </a:solidFill>
                <a:latin typeface="HK Grotesk Light Bold"/>
              </a:rPr>
              <a:t>Простота интерфейса способствует </a:t>
            </a:r>
          </a:p>
          <a:p>
            <a:pPr>
              <a:lnSpc>
                <a:spcPts val="4135"/>
              </a:lnSpc>
            </a:pPr>
            <a:r>
              <a:rPr lang="en-US" sz="3181">
                <a:solidFill>
                  <a:srgbClr val="17242D"/>
                </a:solidFill>
                <a:latin typeface="HK Grotesk Light Bold"/>
              </a:rPr>
              <a:t>взаимодействию пользователя с информацией</a:t>
            </a:r>
          </a:p>
          <a:p>
            <a:pPr>
              <a:lnSpc>
                <a:spcPts val="4135"/>
              </a:lnSpc>
            </a:pPr>
            <a:endParaRPr/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2B56785F-FBCB-7122-25A5-F4D32DEA4091}"/>
              </a:ext>
            </a:extLst>
          </p:cNvPr>
          <p:cNvGrpSpPr/>
          <p:nvPr/>
        </p:nvGrpSpPr>
        <p:grpSpPr>
          <a:xfrm rot="-5400000">
            <a:off x="-1215158" y="1835972"/>
            <a:ext cx="3016856" cy="435217"/>
            <a:chOff x="0" y="0"/>
            <a:chExt cx="3961550" cy="571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B8E612B5-6C14-D02A-1F74-7452D24D344E}"/>
                </a:ext>
              </a:extLst>
            </p:cNvPr>
            <p:cNvSpPr/>
            <p:nvPr/>
          </p:nvSpPr>
          <p:spPr>
            <a:xfrm>
              <a:off x="0" y="255270"/>
              <a:ext cx="3961550" cy="69850"/>
            </a:xfrm>
            <a:custGeom>
              <a:avLst/>
              <a:gdLst/>
              <a:ahLst/>
              <a:cxnLst/>
              <a:rect l="l" t="t" r="r" b="b"/>
              <a:pathLst>
                <a:path w="3961550" h="69850">
                  <a:moveTo>
                    <a:pt x="36707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961550" y="69850"/>
                  </a:lnTo>
                  <a:lnTo>
                    <a:pt x="3961550" y="0"/>
                  </a:lnTo>
                  <a:close/>
                </a:path>
              </a:pathLst>
            </a:custGeom>
            <a:solidFill>
              <a:srgbClr val="393839"/>
            </a:solidFill>
          </p:spPr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8F1EF718-5FB9-56A3-96BC-D1B7FB35BF28}"/>
              </a:ext>
            </a:extLst>
          </p:cNvPr>
          <p:cNvGrpSpPr/>
          <p:nvPr/>
        </p:nvGrpSpPr>
        <p:grpSpPr>
          <a:xfrm>
            <a:off x="293270" y="327544"/>
            <a:ext cx="2430370" cy="386455"/>
            <a:chOff x="0" y="0"/>
            <a:chExt cx="3594100" cy="5715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7E3D2879-0945-916E-056F-0F8EAB5E1149}"/>
                </a:ext>
              </a:extLst>
            </p:cNvPr>
            <p:cNvSpPr/>
            <p:nvPr/>
          </p:nvSpPr>
          <p:spPr>
            <a:xfrm>
              <a:off x="0" y="255270"/>
              <a:ext cx="3594100" cy="69850"/>
            </a:xfrm>
            <a:custGeom>
              <a:avLst/>
              <a:gdLst/>
              <a:ahLst/>
              <a:cxnLst/>
              <a:rect l="l" t="t" r="r" b="b"/>
              <a:pathLst>
                <a:path w="3594100" h="69850">
                  <a:moveTo>
                    <a:pt x="33032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594100" y="69850"/>
                  </a:lnTo>
                  <a:lnTo>
                    <a:pt x="3594100" y="0"/>
                  </a:lnTo>
                  <a:close/>
                </a:path>
              </a:pathLst>
            </a:custGeom>
            <a:solidFill>
              <a:srgbClr val="393839"/>
            </a:solidFill>
          </p:spPr>
        </p:sp>
      </p:grpSp>
      <p:pic>
        <p:nvPicPr>
          <p:cNvPr id="15" name="Picture 15">
            <a:extLst>
              <a:ext uri="{FF2B5EF4-FFF2-40B4-BE49-F238E27FC236}">
                <a16:creationId xmlns:a16="http://schemas.microsoft.com/office/drawing/2014/main" id="{6B8277FB-E8D6-67DE-251C-DE0B689963B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353687" y="8567603"/>
            <a:ext cx="1049813" cy="864304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770A1189-6568-9910-6930-CC80F32099E0}"/>
              </a:ext>
            </a:extLst>
          </p:cNvPr>
          <p:cNvSpPr txBox="1"/>
          <p:nvPr/>
        </p:nvSpPr>
        <p:spPr>
          <a:xfrm>
            <a:off x="661357" y="2962847"/>
            <a:ext cx="7363108" cy="599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18"/>
              </a:lnSpc>
            </a:pPr>
            <a:r>
              <a:rPr lang="en-US" sz="3706" spc="1260" dirty="0" err="1">
                <a:solidFill>
                  <a:srgbClr val="17242D"/>
                </a:solidFill>
                <a:latin typeface="HK Grotesk Light Bold"/>
              </a:rPr>
              <a:t>включает</a:t>
            </a:r>
            <a:r>
              <a:rPr lang="en-US" sz="3706" spc="1260" dirty="0">
                <a:solidFill>
                  <a:srgbClr val="17242D"/>
                </a:solidFill>
                <a:latin typeface="HK Grotesk Light Bold"/>
              </a:rPr>
              <a:t> в </a:t>
            </a:r>
            <a:r>
              <a:rPr lang="en-US" sz="3706" spc="1260" dirty="0" err="1">
                <a:solidFill>
                  <a:srgbClr val="17242D"/>
                </a:solidFill>
                <a:latin typeface="HK Grotesk Light Bold"/>
              </a:rPr>
              <a:t>себя</a:t>
            </a:r>
            <a:r>
              <a:rPr lang="en-US" sz="3706" spc="1260" dirty="0">
                <a:solidFill>
                  <a:srgbClr val="17242D"/>
                </a:solidFill>
                <a:latin typeface="HK Grotesk Light Bold"/>
              </a:rPr>
              <a:t>: 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269A2B4B-FF4B-4316-219D-BE9034260ECE}"/>
              </a:ext>
            </a:extLst>
          </p:cNvPr>
          <p:cNvSpPr txBox="1"/>
          <p:nvPr/>
        </p:nvSpPr>
        <p:spPr>
          <a:xfrm>
            <a:off x="661356" y="3695700"/>
            <a:ext cx="7034843" cy="1126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ru-RU" sz="3446" dirty="0">
                <a:solidFill>
                  <a:srgbClr val="17242D"/>
                </a:solidFill>
                <a:latin typeface="HK Grotesk Light"/>
              </a:rPr>
              <a:t>Меню с информацией про водителей</a:t>
            </a:r>
          </a:p>
          <a:p>
            <a:pPr>
              <a:lnSpc>
                <a:spcPts val="4480"/>
              </a:lnSpc>
            </a:pPr>
            <a:r>
              <a:rPr lang="ru-RU" sz="3446" dirty="0">
                <a:solidFill>
                  <a:srgbClr val="17242D"/>
                </a:solidFill>
                <a:latin typeface="HK Grotesk Light"/>
              </a:rPr>
              <a:t>И возможностью группировки</a:t>
            </a:r>
            <a:endParaRPr lang="en-US" sz="3446" dirty="0">
              <a:solidFill>
                <a:srgbClr val="17242D"/>
              </a:solidFill>
              <a:latin typeface="HK Grotesk Light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B9DBF9A-AD0F-6BB4-B0CC-8B30595EE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9301" y="217824"/>
            <a:ext cx="3924580" cy="668836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0F1A43E-109F-1C1C-F604-88EBA129A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0" y="208157"/>
            <a:ext cx="3532461" cy="66735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4555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434</Words>
  <Application>Microsoft Office PowerPoint</Application>
  <PresentationFormat>Произвольный</PresentationFormat>
  <Paragraphs>101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30" baseType="lpstr">
      <vt:lpstr>Arial</vt:lpstr>
      <vt:lpstr>Calibri</vt:lpstr>
      <vt:lpstr>Alegreya Sans SC Bold Bold</vt:lpstr>
      <vt:lpstr>HK Grotesk Medium Bold</vt:lpstr>
      <vt:lpstr>HK Grotesk Light Bold</vt:lpstr>
      <vt:lpstr>20db Bold</vt:lpstr>
      <vt:lpstr>Arimo</vt:lpstr>
      <vt:lpstr>Trocchi</vt:lpstr>
      <vt:lpstr>Arimo Bold</vt:lpstr>
      <vt:lpstr>HK Grotesk Light</vt:lpstr>
      <vt:lpstr>Alegreya Sans SC Bold</vt:lpstr>
      <vt:lpstr>Alegreya Sans SC Black</vt:lpstr>
      <vt:lpstr>HK Grotesk Medium</vt:lpstr>
      <vt:lpstr>HK Grotesk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Frosted Music Brand Guidelines Presentation</dc:title>
  <dc:creator>pr305a01</dc:creator>
  <cp:lastModifiedBy>HardShop</cp:lastModifiedBy>
  <cp:revision>12</cp:revision>
  <dcterms:created xsi:type="dcterms:W3CDTF">2006-08-16T00:00:00Z</dcterms:created>
  <dcterms:modified xsi:type="dcterms:W3CDTF">2025-12-12T06:07:18Z</dcterms:modified>
  <dc:identifier>DADq6QgwR64</dc:identifier>
</cp:coreProperties>
</file>